
<file path=[Content_Types].xml><?xml version="1.0" encoding="utf-8"?>
<Types xmlns="http://schemas.openxmlformats.org/package/2006/content-types">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s/slide69.xml" ContentType="application/vnd.openxmlformats-officedocument.presentationml.slide+xml"/>
  <Override PartName="/ppt/slides/slide14.xml" ContentType="application/vnd.openxmlformats-officedocument.presentationml.slide+xml"/>
  <Default Extension="rels" ContentType="application/vnd.openxmlformats-package.relationships+xml"/>
  <Override PartName="/ppt/slides/slide62.xml" ContentType="application/vnd.openxmlformats-officedocument.presentationml.slide+xml"/>
  <Override PartName="/ppt/slides/slide78.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85.xml" ContentType="application/vnd.openxmlformats-officedocument.presentationml.slide+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77.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92.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84.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91.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83.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75.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90.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89.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82.xml" ContentType="application/vnd.openxmlformats-officedocument.presentationml.slide+xml"/>
  <Override PartName="/ppt/slideLayouts/slideLayout2.xml" ContentType="application/vnd.openxmlformats-officedocument.presentationml.slideLayout+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74.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88.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81.xml" ContentType="application/vnd.openxmlformats-officedocument.presentationml.slide+xml"/>
  <Override PartName="/ppt/slideLayouts/slideLayout1.xml" ContentType="application/vnd.openxmlformats-officedocument.presentationml.slideLayout+xml"/>
  <Override PartName="/ppt/viewProps.xml" ContentType="application/vnd.openxmlformats-officedocument.presentationml.viewProps+xml"/>
  <Override PartName="/ppt/slides/slide64.xml" ContentType="application/vnd.openxmlformats-officedocument.presentationml.slide+xml"/>
  <Override PartName="/ppt/slides/slide47.xml" ContentType="application/vnd.openxmlformats-officedocument.presentationml.slide+xml"/>
  <Override PartName="/ppt/slides/slide73.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s/slide71.xml" ContentType="application/vnd.openxmlformats-officedocument.presentationml.slide+xml"/>
  <Override PartName="/ppt/slides/slide32.xml" ContentType="application/vnd.openxmlformats-officedocument.presentationml.slide+xml"/>
  <Override PartName="/ppt/slides/slide8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s/slide80.xml" ContentType="application/vnd.openxmlformats-officedocument.presentationml.slide+xml"/>
  <Override PartName="/ppt/slides/slide63.xml" ContentType="application/vnd.openxmlformats-officedocument.presentationml.slide+xml"/>
  <Override PartName="/ppt/slides/slide79.xml" ContentType="application/vnd.openxmlformats-officedocument.presentationml.slide+xml"/>
  <Override PartName="/ppt/slides/slide46.xml" ContentType="application/vnd.openxmlformats-officedocument.presentationml.slide+xml"/>
  <Override PartName="/ppt/slides/slide72.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s/slide70.xml" ContentType="application/vnd.openxmlformats-officedocument.presentationml.slide+xml"/>
  <Override PartName="/ppt/slides/slide31.xml" ContentType="application/vnd.openxmlformats-officedocument.presentationml.slide+xml"/>
  <Override PartName="/ppt/slides/slide86.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94"/>
  </p:notesMasterIdLst>
  <p:sldIdLst>
    <p:sldId id="256" r:id="rId2"/>
    <p:sldId id="257" r:id="rId3"/>
    <p:sldId id="258" r:id="rId4"/>
    <p:sldId id="259" r:id="rId5"/>
    <p:sldId id="260" r:id="rId6"/>
    <p:sldId id="261" r:id="rId7"/>
    <p:sldId id="262" r:id="rId8"/>
    <p:sldId id="263" r:id="rId9"/>
    <p:sldId id="271" r:id="rId10"/>
    <p:sldId id="264" r:id="rId11"/>
    <p:sldId id="265" r:id="rId12"/>
    <p:sldId id="266" r:id="rId13"/>
    <p:sldId id="267" r:id="rId14"/>
    <p:sldId id="268" r:id="rId15"/>
    <p:sldId id="269" r:id="rId16"/>
    <p:sldId id="270" r:id="rId17"/>
    <p:sldId id="272" r:id="rId18"/>
    <p:sldId id="273" r:id="rId19"/>
    <p:sldId id="274" r:id="rId20"/>
    <p:sldId id="289" r:id="rId21"/>
    <p:sldId id="290" r:id="rId22"/>
    <p:sldId id="291" r:id="rId23"/>
    <p:sldId id="278" r:id="rId24"/>
    <p:sldId id="279" r:id="rId25"/>
    <p:sldId id="280" r:id="rId26"/>
    <p:sldId id="281" r:id="rId27"/>
    <p:sldId id="292" r:id="rId28"/>
    <p:sldId id="275" r:id="rId29"/>
    <p:sldId id="276" r:id="rId30"/>
    <p:sldId id="295" r:id="rId31"/>
    <p:sldId id="293" r:id="rId32"/>
    <p:sldId id="294" r:id="rId33"/>
    <p:sldId id="296" r:id="rId34"/>
    <p:sldId id="341" r:id="rId35"/>
    <p:sldId id="282" r:id="rId36"/>
    <p:sldId id="283" r:id="rId37"/>
    <p:sldId id="284" r:id="rId38"/>
    <p:sldId id="297" r:id="rId39"/>
    <p:sldId id="298" r:id="rId40"/>
    <p:sldId id="299" r:id="rId41"/>
    <p:sldId id="300" r:id="rId42"/>
    <p:sldId id="288" r:id="rId43"/>
    <p:sldId id="285" r:id="rId44"/>
    <p:sldId id="286" r:id="rId45"/>
    <p:sldId id="287" r:id="rId46"/>
    <p:sldId id="301" r:id="rId47"/>
    <p:sldId id="302" r:id="rId48"/>
    <p:sldId id="303" r:id="rId49"/>
    <p:sldId id="306" r:id="rId50"/>
    <p:sldId id="307" r:id="rId51"/>
    <p:sldId id="308" r:id="rId52"/>
    <p:sldId id="309" r:id="rId53"/>
    <p:sldId id="304" r:id="rId54"/>
    <p:sldId id="316" r:id="rId55"/>
    <p:sldId id="317" r:id="rId56"/>
    <p:sldId id="305" r:id="rId57"/>
    <p:sldId id="342" r:id="rId58"/>
    <p:sldId id="343" r:id="rId59"/>
    <p:sldId id="310" r:id="rId60"/>
    <p:sldId id="339" r:id="rId61"/>
    <p:sldId id="311" r:id="rId62"/>
    <p:sldId id="312" r:id="rId63"/>
    <p:sldId id="340" r:id="rId64"/>
    <p:sldId id="313" r:id="rId65"/>
    <p:sldId id="314" r:id="rId66"/>
    <p:sldId id="315" r:id="rId67"/>
    <p:sldId id="318" r:id="rId68"/>
    <p:sldId id="320" r:id="rId69"/>
    <p:sldId id="321" r:id="rId70"/>
    <p:sldId id="322" r:id="rId71"/>
    <p:sldId id="323" r:id="rId72"/>
    <p:sldId id="324" r:id="rId73"/>
    <p:sldId id="325" r:id="rId74"/>
    <p:sldId id="326" r:id="rId75"/>
    <p:sldId id="331" r:id="rId76"/>
    <p:sldId id="327" r:id="rId77"/>
    <p:sldId id="319" r:id="rId78"/>
    <p:sldId id="328" r:id="rId79"/>
    <p:sldId id="329" r:id="rId80"/>
    <p:sldId id="333" r:id="rId81"/>
    <p:sldId id="332" r:id="rId82"/>
    <p:sldId id="334" r:id="rId83"/>
    <p:sldId id="330" r:id="rId84"/>
    <p:sldId id="335" r:id="rId85"/>
    <p:sldId id="337" r:id="rId86"/>
    <p:sldId id="336" r:id="rId87"/>
    <p:sldId id="338" r:id="rId88"/>
    <p:sldId id="277" r:id="rId89"/>
    <p:sldId id="344" r:id="rId90"/>
    <p:sldId id="347" r:id="rId91"/>
    <p:sldId id="345" r:id="rId92"/>
    <p:sldId id="346" r:id="rId9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p:scale>
          <a:sx n="100" d="100"/>
          <a:sy n="100" d="100"/>
        </p:scale>
        <p:origin x="-584" y="3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notesMaster" Target="notesMasters/notesMaster1.xml"/><Relationship Id="rId95" Type="http://schemas.openxmlformats.org/officeDocument/2006/relationships/printerSettings" Target="printerSettings/printerSettings1.bin"/><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2EAA2A-586E-C74C-A3D7-3DF5FEF1A53D}" type="datetimeFigureOut">
              <a:rPr lang="fr-FR" smtClean="0"/>
              <a:pPr/>
              <a:t>3/02/26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DB98CD-6301-4E4D-8F72-6549D7E2248B}"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1DB98CD-6301-4E4D-8F72-6549D7E2248B}"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E8DDB0E-221F-D542-A4D2-EE9941ADFF8D}" type="datetimeFigureOut">
              <a:rPr lang="fr-FR" smtClean="0"/>
              <a:pPr/>
              <a:t>3/02/26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8374CD-FC67-7047-8110-18B96C08572B}"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8DDB0E-221F-D542-A4D2-EE9941ADFF8D}" type="datetimeFigureOut">
              <a:rPr lang="fr-FR" smtClean="0"/>
              <a:pPr/>
              <a:t>3/02/26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8374CD-FC67-7047-8110-18B96C08572B}"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8DDB0E-221F-D542-A4D2-EE9941ADFF8D}" type="datetimeFigureOut">
              <a:rPr lang="fr-FR" smtClean="0"/>
              <a:pPr/>
              <a:t>3/02/26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8374CD-FC67-7047-8110-18B96C08572B}"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8DDB0E-221F-D542-A4D2-EE9941ADFF8D}" type="datetimeFigureOut">
              <a:rPr lang="fr-FR" smtClean="0"/>
              <a:pPr/>
              <a:t>3/02/26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8374CD-FC67-7047-8110-18B96C08572B}"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E8DDB0E-221F-D542-A4D2-EE9941ADFF8D}" type="datetimeFigureOut">
              <a:rPr lang="fr-FR" smtClean="0"/>
              <a:pPr/>
              <a:t>3/02/26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8374CD-FC67-7047-8110-18B96C08572B}"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E8DDB0E-221F-D542-A4D2-EE9941ADFF8D}" type="datetimeFigureOut">
              <a:rPr lang="fr-FR" smtClean="0"/>
              <a:pPr/>
              <a:t>3/02/26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8374CD-FC67-7047-8110-18B96C08572B}"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E8DDB0E-221F-D542-A4D2-EE9941ADFF8D}" type="datetimeFigureOut">
              <a:rPr lang="fr-FR" smtClean="0"/>
              <a:pPr/>
              <a:t>3/02/26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E8374CD-FC67-7047-8110-18B96C08572B}"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AE8DDB0E-221F-D542-A4D2-EE9941ADFF8D}" type="datetimeFigureOut">
              <a:rPr lang="fr-FR" smtClean="0"/>
              <a:pPr/>
              <a:t>3/02/26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E8374CD-FC67-7047-8110-18B96C08572B}"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E8DDB0E-221F-D542-A4D2-EE9941ADFF8D}" type="datetimeFigureOut">
              <a:rPr lang="fr-FR" smtClean="0"/>
              <a:pPr/>
              <a:t>3/02/26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E8374CD-FC67-7047-8110-18B96C08572B}"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E8DDB0E-221F-D542-A4D2-EE9941ADFF8D}" type="datetimeFigureOut">
              <a:rPr lang="fr-FR" smtClean="0"/>
              <a:pPr/>
              <a:t>3/02/26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8374CD-FC67-7047-8110-18B96C08572B}"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E8DDB0E-221F-D542-A4D2-EE9941ADFF8D}" type="datetimeFigureOut">
              <a:rPr lang="fr-FR" smtClean="0"/>
              <a:pPr/>
              <a:t>3/02/26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8374CD-FC67-7047-8110-18B96C08572B}"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DDB0E-221F-D542-A4D2-EE9941ADFF8D}" type="datetimeFigureOut">
              <a:rPr lang="fr-FR" smtClean="0"/>
              <a:pPr/>
              <a:t>3/02/26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374CD-FC67-7047-8110-18B96C08572B}"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562600"/>
          </a:xfrm>
        </p:spPr>
        <p:txBody>
          <a:bodyPr>
            <a:normAutofit/>
          </a:bodyPr>
          <a:lstStyle/>
          <a:p>
            <a:r>
              <a:rPr lang="fr-FR" dirty="0" smtClean="0">
                <a:latin typeface="Times New Roman"/>
                <a:ea typeface="ＭＳ 明朝"/>
                <a:cs typeface="Times New Roman"/>
              </a:rPr>
              <a:t/>
            </a:r>
            <a:br>
              <a:rPr lang="fr-FR" dirty="0" smtClean="0">
                <a:latin typeface="Times New Roman"/>
                <a:ea typeface="ＭＳ 明朝"/>
                <a:cs typeface="Times New Roman"/>
              </a:rPr>
            </a:br>
            <a:r>
              <a:rPr lang="fr-FR" dirty="0" smtClean="0">
                <a:latin typeface="Times New Roman"/>
                <a:ea typeface="ＭＳ 明朝"/>
                <a:cs typeface="Times New Roman"/>
              </a:rPr>
              <a:t/>
            </a:r>
            <a:br>
              <a:rPr lang="fr-FR" dirty="0" smtClean="0">
                <a:latin typeface="Times New Roman"/>
                <a:ea typeface="ＭＳ 明朝"/>
                <a:cs typeface="Times New Roman"/>
              </a:rPr>
            </a:br>
            <a:r>
              <a:rPr lang="fr-FR" dirty="0" smtClean="0"/>
              <a:t/>
            </a:r>
            <a:br>
              <a:rPr lang="fr-FR" dirty="0" smtClean="0"/>
            </a:br>
            <a:r>
              <a:rPr lang="fr-FR" sz="3600" dirty="0" smtClean="0"/>
              <a:t>Droit constitutionnel 2</a:t>
            </a:r>
            <a:br>
              <a:rPr lang="fr-FR" sz="3600" dirty="0" smtClean="0"/>
            </a:br>
            <a:r>
              <a:rPr lang="fr-FR" sz="3600" dirty="0" smtClean="0"/>
              <a:t>Cours du professeur</a:t>
            </a:r>
            <a:br>
              <a:rPr lang="fr-FR" sz="3600" dirty="0" smtClean="0"/>
            </a:br>
            <a:r>
              <a:rPr lang="fr-FR" sz="3600" dirty="0" smtClean="0"/>
              <a:t>Armel Le Divellec</a:t>
            </a:r>
            <a:br>
              <a:rPr lang="fr-FR" sz="3600" dirty="0" smtClean="0"/>
            </a:br>
            <a:r>
              <a:rPr lang="fr-FR" sz="2800" dirty="0" smtClean="0">
                <a:solidFill>
                  <a:schemeClr val="tx1"/>
                </a:solidFill>
              </a:rPr>
              <a:t>Licence 1</a:t>
            </a:r>
            <a:br>
              <a:rPr lang="fr-FR" sz="2800" dirty="0" smtClean="0">
                <a:solidFill>
                  <a:schemeClr val="tx1"/>
                </a:solidFill>
              </a:rPr>
            </a:br>
            <a:r>
              <a:rPr lang="fr-FR" sz="2800" dirty="0" smtClean="0">
                <a:solidFill>
                  <a:schemeClr val="tx1"/>
                </a:solidFill>
              </a:rPr>
              <a:t>Année 2025-2026</a:t>
            </a:r>
            <a:endParaRPr lang="fr-FR" sz="2800" dirty="0"/>
          </a:p>
        </p:txBody>
      </p:sp>
      <p:sp>
        <p:nvSpPr>
          <p:cNvPr id="3" name="Sous-titre 2"/>
          <p:cNvSpPr>
            <a:spLocks noGrp="1"/>
          </p:cNvSpPr>
          <p:nvPr>
            <p:ph type="subTitle" idx="1"/>
          </p:nvPr>
        </p:nvSpPr>
        <p:spPr>
          <a:xfrm flipV="1">
            <a:off x="1371600" y="6019799"/>
            <a:ext cx="6400800" cy="45719"/>
          </a:xfrm>
        </p:spPr>
        <p:txBody>
          <a:bodyPr>
            <a:normAutofit fontScale="25000" lnSpcReduction="20000"/>
          </a:bodyPr>
          <a:lstStyle/>
          <a:p>
            <a:r>
              <a:rPr lang="fr-FR" dirty="0" smtClean="0">
                <a:solidFill>
                  <a:srgbClr val="FF0000"/>
                </a:solidFill>
              </a:rPr>
              <a:t> </a:t>
            </a:r>
          </a:p>
          <a:p>
            <a:endParaRPr lang="fr-FR" dirty="0"/>
          </a:p>
        </p:txBody>
      </p:sp>
      <p:pic>
        <p:nvPicPr>
          <p:cNvPr id="4" name="Image 3" descr="UPA.Logo.png"/>
          <p:cNvPicPr>
            <a:picLocks noChangeAspect="1"/>
          </p:cNvPicPr>
          <p:nvPr/>
        </p:nvPicPr>
        <p:blipFill>
          <a:blip r:embed="rId2"/>
          <a:stretch>
            <a:fillRect/>
          </a:stretch>
        </p:blipFill>
        <p:spPr>
          <a:xfrm>
            <a:off x="914400" y="762000"/>
            <a:ext cx="3403600" cy="23749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Eléments de la tradition constitutionnelle française avant 1946</a:t>
            </a:r>
            <a:endParaRPr lang="fr-FR" dirty="0"/>
          </a:p>
        </p:txBody>
      </p:sp>
      <p:sp>
        <p:nvSpPr>
          <p:cNvPr id="3" name="Espace réservé du contenu 2"/>
          <p:cNvSpPr>
            <a:spLocks noGrp="1"/>
          </p:cNvSpPr>
          <p:nvPr>
            <p:ph idx="1"/>
          </p:nvPr>
        </p:nvSpPr>
        <p:spPr>
          <a:xfrm>
            <a:off x="457200" y="2057400"/>
            <a:ext cx="8229600" cy="4068763"/>
          </a:xfrm>
        </p:spPr>
        <p:txBody>
          <a:bodyPr/>
          <a:lstStyle/>
          <a:p>
            <a:pPr>
              <a:buNone/>
            </a:pPr>
            <a:endParaRPr lang="fr-FR" dirty="0" smtClean="0"/>
          </a:p>
          <a:p>
            <a:pPr>
              <a:buFontTx/>
              <a:buChar char="-"/>
            </a:pPr>
            <a:r>
              <a:rPr lang="fr-FR" dirty="0" smtClean="0"/>
              <a:t>Conception absolue de la représentation (rejet du référendum)</a:t>
            </a:r>
          </a:p>
          <a:p>
            <a:pPr>
              <a:buFontTx/>
              <a:buChar char="-"/>
            </a:pPr>
            <a:r>
              <a:rPr lang="fr-FR" dirty="0" err="1" smtClean="0"/>
              <a:t>Légicentrisme</a:t>
            </a:r>
            <a:endParaRPr lang="fr-FR" dirty="0" smtClean="0"/>
          </a:p>
          <a:p>
            <a:pPr>
              <a:buFontTx/>
              <a:buChar char="-"/>
            </a:pPr>
            <a:r>
              <a:rPr lang="fr-FR" dirty="0" smtClean="0"/>
              <a:t>Conception subordonnée du pouvoir exécutif</a:t>
            </a:r>
          </a:p>
          <a:p>
            <a:pPr>
              <a:buFontTx/>
              <a:buChar char="-"/>
            </a:pPr>
            <a:r>
              <a:rPr lang="fr-FR" dirty="0" smtClean="0"/>
              <a:t>Conception séparatiste de l’articulation des pouvoirs</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4800"/>
            <a:ext cx="8229600" cy="1684338"/>
          </a:xfrm>
        </p:spPr>
        <p:txBody>
          <a:bodyPr>
            <a:normAutofit fontScale="90000"/>
          </a:bodyPr>
          <a:lstStyle/>
          <a:p>
            <a:r>
              <a:rPr lang="fr-FR" b="1" dirty="0" smtClean="0"/>
              <a:t>Leçon n°1: La IV</a:t>
            </a:r>
            <a:r>
              <a:rPr lang="fr-FR" b="1" baseline="30000" dirty="0" smtClean="0"/>
              <a:t>e</a:t>
            </a:r>
            <a:r>
              <a:rPr lang="fr-FR" b="1" dirty="0" smtClean="0"/>
              <a:t> République (1946-1958)</a:t>
            </a:r>
            <a:r>
              <a:rPr lang="fr-FR" dirty="0" smtClean="0"/>
              <a:t/>
            </a:r>
            <a:br>
              <a:rPr lang="fr-FR" dirty="0" smtClean="0"/>
            </a:br>
            <a:endParaRPr lang="fr-FR" dirty="0"/>
          </a:p>
        </p:txBody>
      </p:sp>
      <p:sp>
        <p:nvSpPr>
          <p:cNvPr id="3" name="Espace réservé du contenu 2"/>
          <p:cNvSpPr>
            <a:spLocks noGrp="1"/>
          </p:cNvSpPr>
          <p:nvPr>
            <p:ph idx="1"/>
          </p:nvPr>
        </p:nvSpPr>
        <p:spPr>
          <a:xfrm>
            <a:off x="457200" y="2286000"/>
            <a:ext cx="8229600" cy="3840163"/>
          </a:xfrm>
        </p:spPr>
        <p:txBody>
          <a:bodyPr>
            <a:normAutofit lnSpcReduction="10000"/>
          </a:bodyPr>
          <a:lstStyle/>
          <a:p>
            <a:pPr>
              <a:buNone/>
            </a:pPr>
            <a:r>
              <a:rPr lang="fr-FR" b="1" dirty="0" smtClean="0"/>
              <a:t>§ 1. La transition (1940/1944/1946)</a:t>
            </a:r>
          </a:p>
          <a:p>
            <a:pPr>
              <a:buNone/>
            </a:pPr>
            <a:r>
              <a:rPr lang="fr-FR" dirty="0" smtClean="0"/>
              <a:t> </a:t>
            </a:r>
          </a:p>
          <a:p>
            <a:pPr>
              <a:buFontTx/>
              <a:buChar char="-"/>
            </a:pPr>
            <a:r>
              <a:rPr lang="fr-FR" dirty="0" smtClean="0"/>
              <a:t>La loi constitutionnelle du 10 juillet 1940</a:t>
            </a:r>
          </a:p>
          <a:p>
            <a:pPr>
              <a:buFontTx/>
              <a:buChar char="-"/>
            </a:pPr>
            <a:r>
              <a:rPr lang="fr-FR" dirty="0" smtClean="0"/>
              <a:t>Le régime de Vichy (Pétain) // La France libre (De Gaulle)</a:t>
            </a:r>
          </a:p>
          <a:p>
            <a:pPr>
              <a:buFontTx/>
              <a:buChar char="-"/>
            </a:pPr>
            <a:r>
              <a:rPr lang="fr-FR" dirty="0" smtClean="0"/>
              <a:t>Le gouvernement provisoire de la R.F. (3 juin 1944)</a:t>
            </a:r>
          </a:p>
          <a:p>
            <a:pPr>
              <a:buFontTx/>
              <a:buChar char="-"/>
            </a:pPr>
            <a:endParaRPr lang="fr-FR" dirty="0" smtClean="0"/>
          </a:p>
          <a:p>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Le caractère exemplaire de l’opération constituante de 1945-46</a:t>
            </a:r>
            <a:endParaRPr lang="fr-FR" sz="3600" dirty="0"/>
          </a:p>
        </p:txBody>
      </p:sp>
      <p:sp>
        <p:nvSpPr>
          <p:cNvPr id="3" name="Espace réservé du contenu 2"/>
          <p:cNvSpPr>
            <a:spLocks noGrp="1"/>
          </p:cNvSpPr>
          <p:nvPr>
            <p:ph idx="1"/>
          </p:nvPr>
        </p:nvSpPr>
        <p:spPr/>
        <p:txBody>
          <a:bodyPr>
            <a:normAutofit fontScale="92500" lnSpcReduction="10000"/>
          </a:bodyPr>
          <a:lstStyle/>
          <a:p>
            <a:pPr>
              <a:buNone/>
            </a:pPr>
            <a:r>
              <a:rPr lang="fr-FR" dirty="0" smtClean="0"/>
              <a:t>1. Le référendum du 21 octobre 1945 : retour aux LC de 1875 ou nouvelle Constitution ?</a:t>
            </a:r>
          </a:p>
          <a:p>
            <a:pPr>
              <a:buFontTx/>
              <a:buChar char="-"/>
            </a:pPr>
            <a:r>
              <a:rPr lang="fr-FR" dirty="0" smtClean="0"/>
              <a:t>Loi du 2 novembre 1945 :</a:t>
            </a:r>
          </a:p>
          <a:p>
            <a:pPr>
              <a:buNone/>
            </a:pPr>
            <a:r>
              <a:rPr lang="fr-FR" dirty="0" smtClean="0">
                <a:sym typeface="Wingdings"/>
              </a:rPr>
              <a:t>		</a:t>
            </a:r>
            <a:r>
              <a:rPr lang="fr-FR" dirty="0" err="1" smtClean="0">
                <a:sym typeface="Wingdings"/>
              </a:rPr>
              <a:t>Fixe</a:t>
            </a:r>
            <a:r>
              <a:rPr lang="fr-FR" dirty="0" smtClean="0">
                <a:sym typeface="Wingdings"/>
              </a:rPr>
              <a:t> la procédure constituante</a:t>
            </a:r>
          </a:p>
          <a:p>
            <a:pPr>
              <a:buNone/>
            </a:pPr>
            <a:r>
              <a:rPr lang="fr-FR" dirty="0" smtClean="0">
                <a:sym typeface="Wingdings"/>
              </a:rPr>
              <a:t>		</a:t>
            </a:r>
            <a:r>
              <a:rPr lang="fr-FR" dirty="0" err="1" smtClean="0">
                <a:sym typeface="Wingdings"/>
              </a:rPr>
              <a:t>Fixe</a:t>
            </a:r>
            <a:r>
              <a:rPr lang="fr-FR" dirty="0" smtClean="0">
                <a:sym typeface="Wingdings"/>
              </a:rPr>
              <a:t> les règles élémentaires d’un système de gouvernement provisoire</a:t>
            </a:r>
          </a:p>
          <a:p>
            <a:pPr>
              <a:buNone/>
            </a:pPr>
            <a:r>
              <a:rPr lang="fr-FR" dirty="0" smtClean="0">
                <a:sym typeface="Wingdings"/>
              </a:rPr>
              <a:t>2. L’échec du projet de C° d’avril 1946</a:t>
            </a:r>
          </a:p>
          <a:p>
            <a:pPr>
              <a:buNone/>
            </a:pPr>
            <a:r>
              <a:rPr lang="fr-FR" dirty="0" smtClean="0">
                <a:sym typeface="Wingdings"/>
              </a:rPr>
              <a:t>3. Seconde Assemblée constituante : 2</a:t>
            </a:r>
            <a:r>
              <a:rPr lang="fr-FR" baseline="30000" dirty="0" smtClean="0">
                <a:sym typeface="Wingdings"/>
              </a:rPr>
              <a:t>e</a:t>
            </a:r>
            <a:r>
              <a:rPr lang="fr-FR" dirty="0" smtClean="0">
                <a:sym typeface="Wingdings"/>
              </a:rPr>
              <a:t> projet de C°</a:t>
            </a:r>
          </a:p>
          <a:p>
            <a:pPr>
              <a:buNone/>
            </a:pPr>
            <a:r>
              <a:rPr lang="fr-FR" dirty="0" smtClean="0">
                <a:sym typeface="Wingdings"/>
              </a:rPr>
              <a:t>Adoption par référendum le 29 sept. 1946</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163762"/>
          </a:xfrm>
        </p:spPr>
        <p:txBody>
          <a:bodyPr>
            <a:normAutofit/>
          </a:bodyPr>
          <a:lstStyle/>
          <a:p>
            <a:r>
              <a:rPr lang="fr-FR" sz="3600" dirty="0" smtClean="0"/>
              <a:t>§ 2. Les apparences d’un cadre constitutionnel rénové</a:t>
            </a:r>
            <a:br>
              <a:rPr lang="fr-FR" sz="3600" dirty="0" smtClean="0"/>
            </a:br>
            <a:endParaRPr lang="fr-FR" sz="3600" dirty="0"/>
          </a:p>
        </p:txBody>
      </p:sp>
      <p:sp>
        <p:nvSpPr>
          <p:cNvPr id="3" name="Espace réservé du contenu 2"/>
          <p:cNvSpPr>
            <a:spLocks noGrp="1"/>
          </p:cNvSpPr>
          <p:nvPr>
            <p:ph idx="1"/>
          </p:nvPr>
        </p:nvSpPr>
        <p:spPr>
          <a:xfrm>
            <a:off x="457200" y="1981200"/>
            <a:ext cx="8229600" cy="4144963"/>
          </a:xfrm>
        </p:spPr>
        <p:txBody>
          <a:bodyPr/>
          <a:lstStyle/>
          <a:p>
            <a:pPr>
              <a:buNone/>
            </a:pPr>
            <a:r>
              <a:rPr lang="fr-FR" dirty="0" smtClean="0"/>
              <a:t>A. Les innovations</a:t>
            </a:r>
          </a:p>
          <a:p>
            <a:pPr>
              <a:buFontTx/>
              <a:buChar char="-"/>
            </a:pPr>
            <a:r>
              <a:rPr lang="fr-FR" dirty="0" smtClean="0"/>
              <a:t>Le Préambule de la Constitution</a:t>
            </a:r>
          </a:p>
          <a:p>
            <a:pPr>
              <a:buFontTx/>
              <a:buChar char="-"/>
            </a:pPr>
            <a:r>
              <a:rPr lang="fr-FR" dirty="0" smtClean="0"/>
              <a:t>Le Comité constitutionnel</a:t>
            </a:r>
          </a:p>
          <a:p>
            <a:pPr>
              <a:buFontTx/>
              <a:buChar char="-"/>
            </a:pPr>
            <a:r>
              <a:rPr lang="fr-FR" dirty="0" smtClean="0"/>
              <a:t>L’union française</a:t>
            </a:r>
          </a:p>
          <a:p>
            <a:pPr>
              <a:buFontTx/>
              <a:buChar char="-"/>
            </a:pPr>
            <a:r>
              <a:rPr lang="fr-FR" dirty="0" smtClean="0"/>
              <a:t>La tentative de rationalisation du parlementarisme </a:t>
            </a:r>
            <a:r>
              <a:rPr lang="fr-FR" dirty="0"/>
              <a:t>(art. 45, 49 à 52)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 Les organes</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r>
              <a:rPr lang="fr-FR" b="1" dirty="0" smtClean="0"/>
              <a:t>Un bicamérisme inégalitaire </a:t>
            </a:r>
            <a:r>
              <a:rPr lang="fr-FR" dirty="0" smtClean="0"/>
              <a:t>:</a:t>
            </a:r>
          </a:p>
          <a:p>
            <a:pPr marL="0" indent="0">
              <a:buNone/>
            </a:pPr>
            <a:r>
              <a:rPr lang="fr-FR" dirty="0" smtClean="0"/>
              <a:t>	&gt; Assemblée nationale</a:t>
            </a:r>
          </a:p>
          <a:p>
            <a:pPr marL="0" indent="0">
              <a:buNone/>
            </a:pPr>
            <a:r>
              <a:rPr lang="fr-FR" dirty="0" smtClean="0"/>
              <a:t>	&gt; Conseil de la République</a:t>
            </a:r>
          </a:p>
          <a:p>
            <a:pPr>
              <a:buFontTx/>
              <a:buChar char="-"/>
            </a:pPr>
            <a:r>
              <a:rPr lang="fr-FR" b="1" dirty="0" smtClean="0"/>
              <a:t>Un exécutif bicéphale inégal: le monisme classique entériné</a:t>
            </a:r>
          </a:p>
          <a:p>
            <a:pPr marL="0" indent="0">
              <a:buNone/>
            </a:pPr>
            <a:r>
              <a:rPr lang="fr-FR" dirty="0" smtClean="0"/>
              <a:t>	&gt;</a:t>
            </a:r>
            <a:r>
              <a:rPr lang="fr-FR" dirty="0"/>
              <a:t>Président du Conseil </a:t>
            </a:r>
            <a:r>
              <a:rPr lang="fr-FR" dirty="0" smtClean="0"/>
              <a:t>reconnu (art</a:t>
            </a:r>
            <a:r>
              <a:rPr lang="fr-FR" dirty="0"/>
              <a:t>. </a:t>
            </a:r>
            <a:r>
              <a:rPr lang="fr-FR" dirty="0" smtClean="0"/>
              <a:t>14 : Initiative des lois; art. 47 </a:t>
            </a:r>
            <a:r>
              <a:rPr lang="fr-FR" dirty="0" err="1" smtClean="0"/>
              <a:t>Pouv</a:t>
            </a:r>
            <a:r>
              <a:rPr lang="fr-FR" dirty="0" smtClean="0"/>
              <a:t>. règlementaire)</a:t>
            </a:r>
          </a:p>
          <a:p>
            <a:pPr marL="0" indent="0">
              <a:buNone/>
            </a:pPr>
            <a:r>
              <a:rPr lang="fr-FR" dirty="0" smtClean="0"/>
              <a:t>	&gt;Promulgation liée (art. 36)</a:t>
            </a:r>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 Les mécanismes relationnels :</a:t>
            </a:r>
            <a:br>
              <a:rPr lang="fr-FR" dirty="0" smtClean="0"/>
            </a:br>
            <a:r>
              <a:rPr lang="fr-FR" dirty="0" smtClean="0"/>
              <a:t>une quadruple rationalisation</a:t>
            </a:r>
            <a:endParaRPr lang="fr-FR" dirty="0"/>
          </a:p>
        </p:txBody>
      </p:sp>
      <p:sp>
        <p:nvSpPr>
          <p:cNvPr id="3" name="Espace réservé du contenu 2"/>
          <p:cNvSpPr>
            <a:spLocks noGrp="1"/>
          </p:cNvSpPr>
          <p:nvPr>
            <p:ph idx="1"/>
          </p:nvPr>
        </p:nvSpPr>
        <p:spPr>
          <a:xfrm>
            <a:off x="457200" y="1916832"/>
            <a:ext cx="8229600" cy="4209331"/>
          </a:xfrm>
        </p:spPr>
        <p:txBody>
          <a:bodyPr/>
          <a:lstStyle/>
          <a:p>
            <a:pPr marL="0" indent="0">
              <a:buNone/>
            </a:pPr>
            <a:r>
              <a:rPr lang="fr-FR" dirty="0"/>
              <a:t>- Art. 45 : Investiture</a:t>
            </a:r>
          </a:p>
          <a:p>
            <a:pPr marL="0" indent="0">
              <a:buNone/>
            </a:pPr>
            <a:r>
              <a:rPr lang="fr-FR" dirty="0"/>
              <a:t>- Art. 49 : </a:t>
            </a:r>
            <a:r>
              <a:rPr lang="fr-FR" dirty="0" smtClean="0"/>
              <a:t>question de confiance</a:t>
            </a:r>
            <a:endParaRPr lang="fr-FR" dirty="0"/>
          </a:p>
          <a:p>
            <a:pPr marL="0" indent="0">
              <a:buNone/>
            </a:pPr>
            <a:r>
              <a:rPr lang="fr-FR" dirty="0"/>
              <a:t>- Art. 50 : </a:t>
            </a:r>
            <a:r>
              <a:rPr lang="fr-FR" dirty="0" smtClean="0"/>
              <a:t>motion de censure</a:t>
            </a:r>
            <a:endParaRPr lang="fr-FR" dirty="0"/>
          </a:p>
          <a:p>
            <a:pPr marL="0" indent="0">
              <a:buNone/>
            </a:pPr>
            <a:r>
              <a:rPr lang="fr-FR" dirty="0"/>
              <a:t>- Art. 51-52 : la dissolution conditionnée</a:t>
            </a:r>
          </a:p>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b="1" dirty="0" smtClean="0"/>
              <a:t>§ 3</a:t>
            </a:r>
            <a:r>
              <a:rPr lang="fr-FR" sz="2800" b="1" dirty="0"/>
              <a:t>. La réalité : la persistance du gouvernement par délégation parlementaire</a:t>
            </a:r>
            <a:br>
              <a:rPr lang="fr-FR" sz="2800" b="1" dirty="0"/>
            </a:br>
            <a:endParaRPr lang="fr-FR" sz="2800" b="1" dirty="0"/>
          </a:p>
        </p:txBody>
      </p:sp>
      <p:sp>
        <p:nvSpPr>
          <p:cNvPr id="3" name="Espace réservé du contenu 2"/>
          <p:cNvSpPr>
            <a:spLocks noGrp="1"/>
          </p:cNvSpPr>
          <p:nvPr>
            <p:ph idx="1"/>
          </p:nvPr>
        </p:nvSpPr>
        <p:spPr>
          <a:xfrm>
            <a:off x="457200" y="1484784"/>
            <a:ext cx="8229600" cy="4320480"/>
          </a:xfrm>
        </p:spPr>
        <p:txBody>
          <a:bodyPr>
            <a:normAutofit fontScale="85000" lnSpcReduction="20000"/>
          </a:bodyPr>
          <a:lstStyle/>
          <a:p>
            <a:pPr>
              <a:buNone/>
            </a:pPr>
            <a:r>
              <a:rPr lang="fr-FR" dirty="0" smtClean="0"/>
              <a:t> </a:t>
            </a:r>
            <a:r>
              <a:rPr lang="fr-FR" sz="3000" dirty="0" smtClean="0"/>
              <a:t>Constat : Instabilité</a:t>
            </a:r>
            <a:r>
              <a:rPr lang="fr-FR" sz="3000" dirty="0"/>
              <a:t> : 18 cabinets en 12 ans</a:t>
            </a:r>
          </a:p>
          <a:p>
            <a:endParaRPr lang="fr-FR" sz="3000" dirty="0"/>
          </a:p>
          <a:p>
            <a:pPr marL="0" indent="0">
              <a:buNone/>
            </a:pPr>
            <a:r>
              <a:rPr lang="fr-FR" sz="3000" b="1" dirty="0"/>
              <a:t>A. L’échec de la rationalisation du parlementarisme</a:t>
            </a:r>
          </a:p>
          <a:p>
            <a:pPr marL="0" indent="0">
              <a:buNone/>
            </a:pPr>
            <a:endParaRPr lang="fr-FR" sz="3000" dirty="0" smtClean="0"/>
          </a:p>
          <a:p>
            <a:pPr marL="0" indent="0">
              <a:buNone/>
            </a:pPr>
            <a:r>
              <a:rPr lang="fr-FR" sz="3000" dirty="0" smtClean="0"/>
              <a:t>- </a:t>
            </a:r>
            <a:r>
              <a:rPr lang="fr-FR" sz="3000" dirty="0"/>
              <a:t>La pratique de la « double investiture » (dès Ramadier 1947)</a:t>
            </a:r>
          </a:p>
          <a:p>
            <a:pPr marL="0" indent="0">
              <a:buNone/>
            </a:pPr>
            <a:r>
              <a:rPr lang="fr-FR" sz="3000" dirty="0"/>
              <a:t>- La survenance de crises gouvernementales hors des procédures formelles</a:t>
            </a:r>
          </a:p>
          <a:p>
            <a:pPr marL="0" indent="0">
              <a:buNone/>
            </a:pPr>
            <a:r>
              <a:rPr lang="fr-FR" sz="3000" dirty="0"/>
              <a:t>- La paralysie du droit de dissolution </a:t>
            </a:r>
          </a:p>
          <a:p>
            <a:pPr marL="0" indent="0">
              <a:buNone/>
            </a:pPr>
            <a:r>
              <a:rPr lang="fr-FR" sz="3000" dirty="0"/>
              <a:t/>
            </a:r>
            <a:br>
              <a:rPr lang="fr-FR" sz="3000" dirty="0"/>
            </a:br>
            <a:endParaRPr lang="fr-FR" sz="3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B. Les causes</a:t>
            </a:r>
            <a:br>
              <a:rPr lang="fr-FR" dirty="0"/>
            </a:b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Des causes </a:t>
            </a:r>
            <a:r>
              <a:rPr lang="fr-FR" dirty="0"/>
              <a:t>essentiellement politiques et </a:t>
            </a:r>
            <a:r>
              <a:rPr lang="fr-FR" dirty="0" smtClean="0"/>
              <a:t>culturelles :</a:t>
            </a:r>
          </a:p>
          <a:p>
            <a:endParaRPr lang="fr-FR" dirty="0"/>
          </a:p>
          <a:p>
            <a:pPr marL="0" indent="0">
              <a:buNone/>
            </a:pPr>
            <a:r>
              <a:rPr lang="fr-FR" dirty="0"/>
              <a:t>- L’absence chronique de majorité parlementaire stable</a:t>
            </a:r>
          </a:p>
          <a:p>
            <a:pPr marL="0" indent="0">
              <a:buNone/>
            </a:pPr>
            <a:r>
              <a:rPr lang="fr-FR" dirty="0"/>
              <a:t>- Le multipartisme non structuré entretenu par le mode de scrutin proportionnel</a:t>
            </a:r>
          </a:p>
          <a:p>
            <a:pPr marL="0" indent="0">
              <a:buNone/>
            </a:pPr>
            <a:r>
              <a:rPr lang="fr-FR" dirty="0"/>
              <a:t>- La « Troisième force » entre Communistes et Gaullistes</a:t>
            </a:r>
          </a:p>
          <a:p>
            <a:pPr marL="0" indent="0">
              <a:buNone/>
            </a:pPr>
            <a:r>
              <a:rPr lang="fr-FR" dirty="0"/>
              <a:t>- Des pratiques « </a:t>
            </a:r>
            <a:r>
              <a:rPr lang="fr-FR" dirty="0" err="1"/>
              <a:t>partitocratiques</a:t>
            </a:r>
            <a:r>
              <a:rPr lang="fr-FR" dirty="0"/>
              <a:t> »</a:t>
            </a:r>
          </a:p>
          <a:p>
            <a:pPr marL="0" indent="0">
              <a:buNone/>
            </a:pPr>
            <a:r>
              <a:rPr lang="fr-FR" dirty="0"/>
              <a:t>- La méfiance envers l’Exécutif et les personnalités fortes</a:t>
            </a:r>
          </a:p>
          <a:p>
            <a:pPr marL="0" indent="0">
              <a:buNone/>
            </a:pPr>
            <a:r>
              <a:rPr lang="fr-FR" dirty="0"/>
              <a:t> </a:t>
            </a:r>
          </a:p>
          <a:p>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3459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C. Le réformisme tardif</a:t>
            </a:r>
            <a:r>
              <a:rPr lang="fr-FR" sz="2800" b="1" dirty="0"/>
              <a:t/>
            </a:r>
            <a:br>
              <a:rPr lang="fr-FR" sz="2800" b="1" dirty="0"/>
            </a:br>
            <a:endParaRPr lang="fr-FR" sz="2800" b="1" dirty="0"/>
          </a:p>
        </p:txBody>
      </p:sp>
      <p:sp>
        <p:nvSpPr>
          <p:cNvPr id="3" name="Espace réservé du contenu 2"/>
          <p:cNvSpPr>
            <a:spLocks noGrp="1"/>
          </p:cNvSpPr>
          <p:nvPr>
            <p:ph idx="1"/>
          </p:nvPr>
        </p:nvSpPr>
        <p:spPr/>
        <p:txBody>
          <a:bodyPr/>
          <a:lstStyle/>
          <a:p>
            <a:pPr marL="0" indent="0">
              <a:buNone/>
            </a:pPr>
            <a:r>
              <a:rPr lang="fr-FR" dirty="0" smtClean="0"/>
              <a:t>- </a:t>
            </a:r>
            <a:r>
              <a:rPr lang="fr-FR" dirty="0"/>
              <a:t>La révision constitutionnelle de 1954 :</a:t>
            </a:r>
          </a:p>
          <a:p>
            <a:r>
              <a:rPr lang="fr-FR" dirty="0" smtClean="0"/>
              <a:t>L’investiture </a:t>
            </a:r>
            <a:r>
              <a:rPr lang="fr-FR" dirty="0"/>
              <a:t>collective et à majorité relative (art. 45)</a:t>
            </a:r>
          </a:p>
          <a:p>
            <a:r>
              <a:rPr lang="fr-FR" dirty="0" smtClean="0"/>
              <a:t>Le </a:t>
            </a:r>
            <a:r>
              <a:rPr lang="fr-FR" dirty="0"/>
              <a:t>rétablissement d’un dialogue bicaméral (art. 20)</a:t>
            </a:r>
          </a:p>
          <a:p>
            <a:pPr marL="0" indent="0">
              <a:buNone/>
            </a:pPr>
            <a:r>
              <a:rPr lang="fr-FR" dirty="0"/>
              <a:t>- Les projets de Félix Gaillard et P. Pflimlin en 1958, inspiration pour la Ve République</a:t>
            </a:r>
          </a:p>
          <a:p>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95004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Leçons n° 2-3: Origines et caractères généraux de la V</a:t>
            </a:r>
            <a:r>
              <a:rPr lang="fr-FR" baseline="30000" dirty="0" smtClean="0"/>
              <a:t>e</a:t>
            </a:r>
            <a:r>
              <a:rPr lang="fr-FR" dirty="0" smtClean="0"/>
              <a:t> République</a:t>
            </a:r>
            <a:endParaRPr lang="fr-FR" dirty="0"/>
          </a:p>
        </p:txBody>
      </p:sp>
      <p:sp>
        <p:nvSpPr>
          <p:cNvPr id="3" name="Espace réservé du contenu 2"/>
          <p:cNvSpPr>
            <a:spLocks noGrp="1"/>
          </p:cNvSpPr>
          <p:nvPr>
            <p:ph idx="1"/>
          </p:nvPr>
        </p:nvSpPr>
        <p:spPr/>
        <p:txBody>
          <a:bodyPr>
            <a:normAutofit fontScale="92500" lnSpcReduction="20000"/>
          </a:bodyPr>
          <a:lstStyle/>
          <a:p>
            <a:endParaRPr lang="fr-FR" dirty="0" smtClean="0"/>
          </a:p>
          <a:p>
            <a:pPr>
              <a:buNone/>
            </a:pPr>
            <a:r>
              <a:rPr lang="fr-FR" b="1" dirty="0" smtClean="0"/>
              <a:t>§ 1 : Le passage de la IV</a:t>
            </a:r>
            <a:r>
              <a:rPr lang="fr-FR" b="1" baseline="30000" dirty="0" smtClean="0"/>
              <a:t>e</a:t>
            </a:r>
            <a:r>
              <a:rPr lang="fr-FR" b="1" dirty="0" smtClean="0"/>
              <a:t> à la V</a:t>
            </a:r>
            <a:r>
              <a:rPr lang="fr-FR" b="1" baseline="30000" dirty="0" smtClean="0"/>
              <a:t>e</a:t>
            </a:r>
            <a:r>
              <a:rPr lang="fr-FR" b="1" dirty="0" smtClean="0"/>
              <a:t> République</a:t>
            </a:r>
          </a:p>
          <a:p>
            <a:pPr>
              <a:buFontTx/>
              <a:buChar char="-"/>
            </a:pPr>
            <a:r>
              <a:rPr lang="fr-FR" dirty="0" smtClean="0"/>
              <a:t>Alger, 13 mai 1958 ; l’appel à de Gaulle (R. Coty)</a:t>
            </a:r>
          </a:p>
          <a:p>
            <a:pPr>
              <a:buFontTx/>
              <a:buChar char="-"/>
            </a:pPr>
            <a:r>
              <a:rPr lang="fr-FR" dirty="0" smtClean="0"/>
              <a:t>Investiture Ch. de Gaulle par l’AN (1</a:t>
            </a:r>
            <a:r>
              <a:rPr lang="fr-FR" baseline="30000" dirty="0" smtClean="0"/>
              <a:t>er</a:t>
            </a:r>
            <a:r>
              <a:rPr lang="fr-FR" dirty="0" smtClean="0"/>
              <a:t> juin)</a:t>
            </a:r>
          </a:p>
          <a:p>
            <a:pPr>
              <a:buFontTx/>
              <a:buChar char="-"/>
            </a:pPr>
            <a:r>
              <a:rPr lang="fr-FR" dirty="0" smtClean="0"/>
              <a:t>Loi de délégation de pouvoirs au </a:t>
            </a:r>
            <a:r>
              <a:rPr lang="fr-FR" dirty="0" err="1" smtClean="0"/>
              <a:t>Gvt</a:t>
            </a:r>
            <a:r>
              <a:rPr lang="fr-FR" dirty="0" smtClean="0"/>
              <a:t> pour 6 mois (3 juin)</a:t>
            </a:r>
          </a:p>
          <a:p>
            <a:pPr>
              <a:buFontTx/>
              <a:buChar char="-"/>
            </a:pPr>
            <a:r>
              <a:rPr lang="fr-FR" dirty="0" smtClean="0"/>
              <a:t>LC du 3 juin 1958 :</a:t>
            </a:r>
          </a:p>
          <a:p>
            <a:pPr>
              <a:buNone/>
            </a:pPr>
            <a:r>
              <a:rPr lang="fr-FR" dirty="0" smtClean="0"/>
              <a:t>&gt;Relance de la révision constitutionnelle : la modification de l’art. 90</a:t>
            </a:r>
          </a:p>
          <a:p>
            <a:pPr>
              <a:buNone/>
            </a:pPr>
            <a:r>
              <a:rPr lang="fr-FR" dirty="0" smtClean="0"/>
              <a:t>&gt;Une nouvelle procédure constituante </a:t>
            </a:r>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54574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382962"/>
          </a:xfrm>
        </p:spPr>
        <p:txBody>
          <a:bodyPr>
            <a:normAutofit fontScale="90000"/>
          </a:bodyPr>
          <a:lstStyle/>
          <a:p>
            <a:r>
              <a:rPr lang="fr-FR" dirty="0" smtClean="0"/>
              <a:t/>
            </a:r>
            <a:br>
              <a:rPr lang="fr-FR" dirty="0" smtClean="0"/>
            </a:br>
            <a:r>
              <a:rPr lang="fr-FR" dirty="0" smtClean="0"/>
              <a:t/>
            </a:r>
            <a:br>
              <a:rPr lang="fr-FR" dirty="0" smtClean="0"/>
            </a:br>
            <a:r>
              <a:rPr lang="fr-FR" dirty="0" smtClean="0"/>
              <a:t/>
            </a:r>
            <a:br>
              <a:rPr lang="fr-FR" dirty="0" smtClean="0"/>
            </a:br>
            <a:r>
              <a:rPr lang="fr-FR" dirty="0"/>
              <a:t/>
            </a:r>
            <a:br>
              <a:rPr lang="fr-FR" dirty="0"/>
            </a:br>
            <a:r>
              <a:rPr lang="fr-FR" dirty="0" smtClean="0"/>
              <a:t>Cours en </a:t>
            </a:r>
            <a:r>
              <a:rPr lang="fr-FR" dirty="0" err="1" smtClean="0"/>
              <a:t>video</a:t>
            </a:r>
            <a:r>
              <a:rPr lang="fr-FR" dirty="0" smtClean="0"/>
              <a:t/>
            </a:r>
            <a:br>
              <a:rPr lang="fr-FR" dirty="0" smtClean="0"/>
            </a:br>
            <a:endParaRPr lang="fr-FR" dirty="0"/>
          </a:p>
        </p:txBody>
      </p:sp>
      <p:sp>
        <p:nvSpPr>
          <p:cNvPr id="3" name="Espace réservé du contenu 2"/>
          <p:cNvSpPr>
            <a:spLocks noGrp="1"/>
          </p:cNvSpPr>
          <p:nvPr>
            <p:ph idx="1"/>
          </p:nvPr>
        </p:nvSpPr>
        <p:spPr>
          <a:xfrm>
            <a:off x="457200" y="3962400"/>
            <a:ext cx="8229600" cy="2163763"/>
          </a:xfrm>
        </p:spPr>
        <p:txBody>
          <a:bodyPr/>
          <a:lstStyle/>
          <a:p>
            <a:r>
              <a:rPr lang="fr-FR" dirty="0" smtClean="0"/>
              <a:t>Sur : video.u-paris2.fr</a:t>
            </a:r>
            <a:br>
              <a:rPr lang="fr-FR" dirty="0" smtClean="0"/>
            </a:br>
            <a:r>
              <a:rPr lang="fr-FR" dirty="0" smtClean="0"/>
              <a:t>(se connecter avec vos identifiants dans l’ENT)</a:t>
            </a:r>
          </a:p>
          <a:p>
            <a:endParaRPr lang="fr-FR" dirty="0"/>
          </a:p>
        </p:txBody>
      </p:sp>
      <p:pic>
        <p:nvPicPr>
          <p:cNvPr id="4" name="Image 3" descr="UPA.Logo.png"/>
          <p:cNvPicPr>
            <a:picLocks noChangeAspect="1"/>
          </p:cNvPicPr>
          <p:nvPr/>
        </p:nvPicPr>
        <p:blipFill>
          <a:blip r:embed="rId2"/>
          <a:stretch>
            <a:fillRect/>
          </a:stretch>
        </p:blipFill>
        <p:spPr>
          <a:xfrm>
            <a:off x="1066800" y="914400"/>
            <a:ext cx="2293335" cy="1600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LC du 3 juin 1958</a:t>
            </a:r>
            <a:endParaRPr lang="fr-FR" dirty="0"/>
          </a:p>
        </p:txBody>
      </p:sp>
      <p:sp>
        <p:nvSpPr>
          <p:cNvPr id="3" name="Espace réservé du contenu 2"/>
          <p:cNvSpPr>
            <a:spLocks noGrp="1"/>
          </p:cNvSpPr>
          <p:nvPr>
            <p:ph idx="1"/>
          </p:nvPr>
        </p:nvSpPr>
        <p:spPr/>
        <p:txBody>
          <a:bodyPr/>
          <a:lstStyle/>
          <a:p>
            <a:pPr>
              <a:buNone/>
            </a:pPr>
            <a:r>
              <a:rPr lang="fr-FR" dirty="0" smtClean="0"/>
              <a:t>1°Limites matérielles au projet du Gouvernement</a:t>
            </a:r>
          </a:p>
          <a:p>
            <a:pPr>
              <a:buNone/>
            </a:pPr>
            <a:r>
              <a:rPr lang="fr-FR" dirty="0" smtClean="0"/>
              <a:t>&gt;Suffrage universel source du pouvoir</a:t>
            </a:r>
          </a:p>
          <a:p>
            <a:pPr>
              <a:buNone/>
            </a:pPr>
            <a:r>
              <a:rPr lang="fr-FR" dirty="0" smtClean="0"/>
              <a:t>&gt;Séparation effective entre « pouvoirs exécutif et législatif »</a:t>
            </a:r>
          </a:p>
          <a:p>
            <a:pPr>
              <a:buNone/>
            </a:pPr>
            <a:r>
              <a:rPr lang="fr-FR" dirty="0" smtClean="0"/>
              <a:t>&gt;Gouvernement responsable devant Parlement</a:t>
            </a:r>
          </a:p>
          <a:p>
            <a:pPr>
              <a:buNone/>
            </a:pPr>
            <a:r>
              <a:rPr lang="fr-FR" dirty="0" smtClean="0"/>
              <a:t>&gt;Autorité judiciaire indépendante</a:t>
            </a:r>
          </a:p>
          <a:p>
            <a:pPr>
              <a:buNone/>
            </a:pPr>
            <a:r>
              <a:rPr lang="fr-FR" dirty="0" smtClean="0"/>
              <a:t>&gt;Organisation avec peuples associés</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LC du 3 juin 1958</a:t>
            </a:r>
            <a:endParaRPr lang="fr-FR" dirty="0"/>
          </a:p>
        </p:txBody>
      </p:sp>
      <p:sp>
        <p:nvSpPr>
          <p:cNvPr id="3" name="Espace réservé du contenu 2"/>
          <p:cNvSpPr>
            <a:spLocks noGrp="1"/>
          </p:cNvSpPr>
          <p:nvPr>
            <p:ph idx="1"/>
          </p:nvPr>
        </p:nvSpPr>
        <p:spPr/>
        <p:txBody>
          <a:bodyPr/>
          <a:lstStyle/>
          <a:p>
            <a:pPr>
              <a:buNone/>
            </a:pPr>
            <a:r>
              <a:rPr lang="fr-FR" dirty="0" smtClean="0"/>
              <a:t>2° Limites procédurales</a:t>
            </a:r>
          </a:p>
          <a:p>
            <a:pPr>
              <a:buNone/>
            </a:pPr>
            <a:r>
              <a:rPr lang="fr-FR" dirty="0" smtClean="0"/>
              <a:t>&gt;recueillir l’avis d’un Comité consultatif constitutionnel (2/3 de parlementaires)</a:t>
            </a:r>
          </a:p>
          <a:p>
            <a:pPr>
              <a:buNone/>
            </a:pPr>
            <a:r>
              <a:rPr lang="fr-FR" dirty="0" smtClean="0"/>
              <a:t>&gt;recueillir l’avis du Conseil d’Etat</a:t>
            </a:r>
          </a:p>
          <a:p>
            <a:pPr>
              <a:buNone/>
            </a:pPr>
            <a:r>
              <a:rPr lang="fr-FR" dirty="0" smtClean="0"/>
              <a:t>&gt;adoption en conseil des ministres</a:t>
            </a:r>
          </a:p>
          <a:p>
            <a:pPr>
              <a:buNone/>
            </a:pPr>
            <a:r>
              <a:rPr lang="fr-FR" dirty="0" smtClean="0"/>
              <a:t>&gt;Référendum obligatoire</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processus d’adoption</a:t>
            </a:r>
            <a:endParaRPr lang="fr-FR" dirty="0"/>
          </a:p>
        </p:txBody>
      </p:sp>
      <p:sp>
        <p:nvSpPr>
          <p:cNvPr id="3" name="Espace réservé du contenu 2"/>
          <p:cNvSpPr>
            <a:spLocks noGrp="1"/>
          </p:cNvSpPr>
          <p:nvPr>
            <p:ph idx="1"/>
          </p:nvPr>
        </p:nvSpPr>
        <p:spPr/>
        <p:txBody>
          <a:bodyPr>
            <a:normAutofit fontScale="85000" lnSpcReduction="20000"/>
          </a:bodyPr>
          <a:lstStyle/>
          <a:p>
            <a:pPr>
              <a:buNone/>
            </a:pPr>
            <a:r>
              <a:rPr lang="fr-FR" dirty="0" smtClean="0"/>
              <a:t>- Préparation en 3 mois du texte</a:t>
            </a:r>
          </a:p>
          <a:p>
            <a:pPr>
              <a:buNone/>
            </a:pPr>
            <a:r>
              <a:rPr lang="fr-FR" dirty="0" smtClean="0"/>
              <a:t>- 4 septembre : présentation du projet de C°</a:t>
            </a:r>
          </a:p>
          <a:p>
            <a:pPr>
              <a:buNone/>
            </a:pPr>
            <a:r>
              <a:rPr lang="fr-FR" dirty="0" smtClean="0"/>
              <a:t>- </a:t>
            </a:r>
            <a:r>
              <a:rPr lang="fr-FR" u="sng" dirty="0" smtClean="0"/>
              <a:t>28 septembre : Référendum national</a:t>
            </a:r>
            <a:r>
              <a:rPr lang="fr-FR" dirty="0" smtClean="0"/>
              <a:t> :</a:t>
            </a:r>
          </a:p>
          <a:p>
            <a:r>
              <a:rPr lang="fr-FR" dirty="0" smtClean="0"/>
              <a:t>80,6% de votants</a:t>
            </a:r>
          </a:p>
          <a:p>
            <a:r>
              <a:rPr lang="fr-FR" u="sng" dirty="0" smtClean="0"/>
              <a:t>OUI 82,6% des S.E. </a:t>
            </a:r>
            <a:r>
              <a:rPr lang="fr-FR" dirty="0" smtClean="0"/>
              <a:t>(= 65,8% des inscrits)</a:t>
            </a:r>
          </a:p>
          <a:p>
            <a:pPr>
              <a:buNone/>
            </a:pPr>
            <a:r>
              <a:rPr lang="fr-FR" dirty="0" smtClean="0"/>
              <a:t>- 4 octobre 1958 : promulgation </a:t>
            </a:r>
          </a:p>
          <a:p>
            <a:pPr>
              <a:buFontTx/>
              <a:buChar char="-"/>
            </a:pPr>
            <a:r>
              <a:rPr lang="fr-FR" dirty="0" smtClean="0"/>
              <a:t>5 octobre : publication au J.O.</a:t>
            </a:r>
          </a:p>
          <a:p>
            <a:pPr>
              <a:buFontTx/>
              <a:buChar char="-"/>
            </a:pPr>
            <a:r>
              <a:rPr lang="fr-FR" dirty="0" smtClean="0"/>
              <a:t>23/30 nov. : élection de l’A.N.</a:t>
            </a:r>
          </a:p>
          <a:p>
            <a:pPr>
              <a:buFontTx/>
              <a:buChar char="-"/>
            </a:pPr>
            <a:r>
              <a:rPr lang="fr-FR" dirty="0" smtClean="0"/>
              <a:t>21 déc. : élection du P.R. (de Gaulle)</a:t>
            </a:r>
          </a:p>
          <a:p>
            <a:pPr>
              <a:buFontTx/>
              <a:buChar char="-"/>
            </a:pPr>
            <a:r>
              <a:rPr lang="fr-FR" dirty="0" smtClean="0"/>
              <a:t>8 janvier 1959 : Nomination du Gouvernement (Debré)</a:t>
            </a: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2 : Constitutions idéelles et Constitution formelle</a:t>
            </a:r>
            <a:r>
              <a:rPr lang="fr-FR" dirty="0" smtClean="0"/>
              <a:t> </a:t>
            </a:r>
            <a:endParaRPr lang="fr-FR" dirty="0"/>
          </a:p>
        </p:txBody>
      </p:sp>
      <p:sp>
        <p:nvSpPr>
          <p:cNvPr id="3" name="Espace réservé du contenu 2"/>
          <p:cNvSpPr>
            <a:spLocks noGrp="1"/>
          </p:cNvSpPr>
          <p:nvPr>
            <p:ph idx="1"/>
          </p:nvPr>
        </p:nvSpPr>
        <p:spPr/>
        <p:txBody>
          <a:bodyPr>
            <a:normAutofit fontScale="85000" lnSpcReduction="10000"/>
          </a:bodyPr>
          <a:lstStyle/>
          <a:p>
            <a:pPr>
              <a:buNone/>
            </a:pPr>
            <a:endParaRPr lang="fr-FR" dirty="0" smtClean="0"/>
          </a:p>
          <a:p>
            <a:pPr>
              <a:buNone/>
            </a:pPr>
            <a:r>
              <a:rPr lang="fr-FR" b="1" dirty="0" smtClean="0"/>
              <a:t>1° Les conceptions et objectifs des rédacteurs de 1958</a:t>
            </a:r>
          </a:p>
          <a:p>
            <a:pPr>
              <a:buNone/>
            </a:pPr>
            <a:endParaRPr lang="fr-FR" dirty="0" smtClean="0"/>
          </a:p>
          <a:p>
            <a:pPr>
              <a:buFontTx/>
              <a:buChar char="-"/>
            </a:pPr>
            <a:r>
              <a:rPr lang="fr-FR" dirty="0" smtClean="0"/>
              <a:t>De Gaulle : Pouvoir d’Etat, Arbitrage national incarné par le président de la République</a:t>
            </a:r>
          </a:p>
          <a:p>
            <a:pPr>
              <a:buFontTx/>
              <a:buChar char="-"/>
            </a:pPr>
            <a:endParaRPr lang="fr-FR" dirty="0" smtClean="0"/>
          </a:p>
          <a:p>
            <a:pPr>
              <a:buFontTx/>
              <a:buChar char="-"/>
            </a:pPr>
            <a:r>
              <a:rPr lang="fr-FR" dirty="0" smtClean="0"/>
              <a:t>Michel Debré : le modèle anglais du PM leader</a:t>
            </a:r>
          </a:p>
          <a:p>
            <a:pPr>
              <a:buFontTx/>
              <a:buChar char="-"/>
            </a:pPr>
            <a:endParaRPr lang="fr-FR" dirty="0" smtClean="0"/>
          </a:p>
          <a:p>
            <a:pPr>
              <a:buNone/>
            </a:pPr>
            <a:r>
              <a:rPr lang="fr-FR" dirty="0" smtClean="0"/>
              <a:t>- Les ministres d’Etat (Mollet, Pflimlin) : l’amélioration du parlementarisme rationalisé</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2° La traduction textuelle : un cadre dualiste (presque) renouvelé </a:t>
            </a:r>
            <a:endParaRPr lang="fr-FR" dirty="0"/>
          </a:p>
        </p:txBody>
      </p:sp>
      <p:sp>
        <p:nvSpPr>
          <p:cNvPr id="3" name="Espace réservé du contenu 2"/>
          <p:cNvSpPr>
            <a:spLocks noGrp="1"/>
          </p:cNvSpPr>
          <p:nvPr>
            <p:ph idx="1"/>
          </p:nvPr>
        </p:nvSpPr>
        <p:spPr/>
        <p:txBody>
          <a:bodyPr>
            <a:normAutofit fontScale="70000" lnSpcReduction="20000"/>
          </a:bodyPr>
          <a:lstStyle/>
          <a:p>
            <a:pPr>
              <a:buNone/>
            </a:pPr>
            <a:r>
              <a:rPr lang="fr-FR" dirty="0" smtClean="0"/>
              <a:t>&gt; </a:t>
            </a:r>
            <a:r>
              <a:rPr lang="fr-FR" u="sng" dirty="0" smtClean="0"/>
              <a:t>Eléments de continuité </a:t>
            </a:r>
            <a:r>
              <a:rPr lang="fr-FR" dirty="0" smtClean="0"/>
              <a:t>: Exécutif bicéphale, septennat, bicamérisme, responsabilité parlementaire du gouvernement</a:t>
            </a:r>
          </a:p>
          <a:p>
            <a:pPr>
              <a:buNone/>
            </a:pPr>
            <a:r>
              <a:rPr lang="fr-FR" dirty="0" smtClean="0"/>
              <a:t>&gt;</a:t>
            </a:r>
            <a:r>
              <a:rPr lang="fr-FR" u="sng" dirty="0" smtClean="0"/>
              <a:t>Eléments de nouveauté </a:t>
            </a:r>
            <a:r>
              <a:rPr lang="fr-FR" dirty="0" smtClean="0"/>
              <a:t>:</a:t>
            </a:r>
          </a:p>
          <a:p>
            <a:pPr>
              <a:buNone/>
            </a:pPr>
            <a:r>
              <a:rPr lang="fr-FR" dirty="0" smtClean="0"/>
              <a:t>- Le mode d’élection du Président (art. 6-7 C)</a:t>
            </a:r>
          </a:p>
          <a:p>
            <a:pPr>
              <a:buNone/>
            </a:pPr>
            <a:r>
              <a:rPr lang="fr-FR" dirty="0" smtClean="0"/>
              <a:t>- La dispense de contreseing (art. 19 C)</a:t>
            </a:r>
          </a:p>
          <a:p>
            <a:pPr>
              <a:buNone/>
            </a:pPr>
            <a:r>
              <a:rPr lang="fr-FR" dirty="0" smtClean="0"/>
              <a:t>- La procédure de nomination du Gouvernement (Art. 8 et 49 C)</a:t>
            </a:r>
          </a:p>
          <a:p>
            <a:pPr>
              <a:buNone/>
            </a:pPr>
            <a:r>
              <a:rPr lang="fr-FR" dirty="0" smtClean="0"/>
              <a:t>- L’incompatibilité des fonctions de ministre et de parlementaire (art .23/25 C)</a:t>
            </a:r>
          </a:p>
          <a:p>
            <a:pPr>
              <a:buNone/>
            </a:pPr>
            <a:r>
              <a:rPr lang="fr-FR" dirty="0" smtClean="0"/>
              <a:t>- Le strict encadrement du statut du Parlement </a:t>
            </a:r>
          </a:p>
          <a:p>
            <a:pPr>
              <a:buNone/>
            </a:pPr>
            <a:r>
              <a:rPr lang="fr-FR" dirty="0" smtClean="0"/>
              <a:t>- La « rationalisation » des relations entre Gouvernement et Parlement (Titre V)</a:t>
            </a:r>
          </a:p>
          <a:p>
            <a:pPr>
              <a:buNone/>
            </a:pPr>
            <a:r>
              <a:rPr lang="fr-FR" dirty="0" smtClean="0"/>
              <a:t>- Le Conseil constitutionnel (Titre VII)</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3 : Les concrétisations et mutations du texte constitutionnel</a:t>
            </a:r>
            <a:endParaRPr lang="fr-FR" dirty="0"/>
          </a:p>
        </p:txBody>
      </p:sp>
      <p:sp>
        <p:nvSpPr>
          <p:cNvPr id="3" name="Espace réservé du contenu 2"/>
          <p:cNvSpPr>
            <a:spLocks noGrp="1"/>
          </p:cNvSpPr>
          <p:nvPr>
            <p:ph idx="1"/>
          </p:nvPr>
        </p:nvSpPr>
        <p:spPr/>
        <p:txBody>
          <a:bodyPr>
            <a:normAutofit fontScale="77500" lnSpcReduction="20000"/>
          </a:bodyPr>
          <a:lstStyle/>
          <a:p>
            <a:pPr>
              <a:buNone/>
            </a:pPr>
            <a:r>
              <a:rPr lang="fr-FR" dirty="0" smtClean="0"/>
              <a:t>1. </a:t>
            </a:r>
            <a:r>
              <a:rPr lang="fr-FR" b="1" dirty="0" smtClean="0"/>
              <a:t>Concrétisations textuelles</a:t>
            </a:r>
            <a:r>
              <a:rPr lang="fr-FR" dirty="0" smtClean="0"/>
              <a:t> (au détriment du Parlement)</a:t>
            </a:r>
          </a:p>
          <a:p>
            <a:pPr>
              <a:buFontTx/>
              <a:buChar char="-"/>
            </a:pPr>
            <a:r>
              <a:rPr lang="fr-FR" dirty="0" smtClean="0"/>
              <a:t>Par le Gouvernement (art. 91-92 C : 4 mois pour adopter Lois </a:t>
            </a:r>
            <a:r>
              <a:rPr lang="fr-FR" dirty="0"/>
              <a:t>organiques &amp; </a:t>
            </a:r>
            <a:r>
              <a:rPr lang="fr-FR" dirty="0" smtClean="0"/>
              <a:t>ordinaires par ordonnances)</a:t>
            </a:r>
          </a:p>
          <a:p>
            <a:pPr>
              <a:buNone/>
            </a:pPr>
            <a:r>
              <a:rPr lang="fr-FR" dirty="0" smtClean="0"/>
              <a:t>2. </a:t>
            </a:r>
            <a:r>
              <a:rPr lang="fr-FR" b="1" dirty="0" smtClean="0"/>
              <a:t>Concrétisations jurisprudentielles</a:t>
            </a:r>
          </a:p>
          <a:p>
            <a:pPr>
              <a:buNone/>
            </a:pPr>
            <a:r>
              <a:rPr lang="fr-FR" dirty="0" smtClean="0"/>
              <a:t>- Par le Conseil constitutionnel : L’affaire des règlements des assemblées (1959) &gt; prohibition des résolutions</a:t>
            </a:r>
          </a:p>
          <a:p>
            <a:pPr>
              <a:buNone/>
            </a:pPr>
            <a:r>
              <a:rPr lang="fr-FR" dirty="0" smtClean="0"/>
              <a:t>3. </a:t>
            </a:r>
            <a:r>
              <a:rPr lang="fr-FR" b="1" dirty="0" smtClean="0"/>
              <a:t>Concrétisations institutionnelles</a:t>
            </a:r>
          </a:p>
          <a:p>
            <a:pPr>
              <a:buNone/>
            </a:pPr>
            <a:r>
              <a:rPr lang="fr-FR" dirty="0" smtClean="0"/>
              <a:t>-   La pratique « bonapartiste » du Général</a:t>
            </a:r>
          </a:p>
          <a:p>
            <a:pPr>
              <a:buFontTx/>
              <a:buChar char="-"/>
            </a:pPr>
            <a:r>
              <a:rPr lang="fr-FR" dirty="0" smtClean="0"/>
              <a:t>La réforme de 1962 : élection du PR au SUD</a:t>
            </a:r>
          </a:p>
          <a:p>
            <a:pPr>
              <a:buNone/>
            </a:pPr>
            <a:r>
              <a:rPr lang="fr-FR" dirty="0" smtClean="0"/>
              <a:t>4. </a:t>
            </a:r>
            <a:r>
              <a:rPr lang="fr-FR" b="1" dirty="0" smtClean="0"/>
              <a:t>Mutations par le jeu politique</a:t>
            </a:r>
          </a:p>
          <a:p>
            <a:pPr>
              <a:buFontTx/>
              <a:buChar char="-"/>
            </a:pPr>
            <a:r>
              <a:rPr lang="fr-FR" dirty="0" smtClean="0"/>
              <a:t>L’apparition du fait majoritaire (1962-2022)</a:t>
            </a:r>
          </a:p>
          <a:p>
            <a:pPr>
              <a:buFontTx/>
              <a:buChar char="-"/>
            </a:pPr>
            <a:r>
              <a:rPr lang="fr-FR" dirty="0" smtClean="0"/>
              <a:t>Les incertitudes de la fragmentation politique (2022&gt;)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4 : Permanence et évolutions du système</a:t>
            </a:r>
            <a:endParaRPr lang="fr-FR" dirty="0"/>
          </a:p>
        </p:txBody>
      </p:sp>
      <p:sp>
        <p:nvSpPr>
          <p:cNvPr id="3" name="Espace réservé du contenu 2"/>
          <p:cNvSpPr>
            <a:spLocks noGrp="1"/>
          </p:cNvSpPr>
          <p:nvPr>
            <p:ph idx="1"/>
          </p:nvPr>
        </p:nvSpPr>
        <p:spPr/>
        <p:txBody>
          <a:bodyPr>
            <a:normAutofit fontScale="92500" lnSpcReduction="20000"/>
          </a:bodyPr>
          <a:lstStyle/>
          <a:p>
            <a:pPr marL="0" lvl="0" indent="0">
              <a:buNone/>
            </a:pPr>
            <a:r>
              <a:rPr lang="fr-FR" b="1" dirty="0" smtClean="0"/>
              <a:t>A. La </a:t>
            </a:r>
            <a:r>
              <a:rPr lang="fr-FR" b="1" dirty="0"/>
              <a:t>pérennisation </a:t>
            </a:r>
            <a:r>
              <a:rPr lang="fr-FR" b="1" dirty="0" smtClean="0"/>
              <a:t>du modèle gaullien : le </a:t>
            </a:r>
            <a:r>
              <a:rPr lang="fr-FR" b="1" dirty="0"/>
              <a:t>présidentialisme majoritaire</a:t>
            </a:r>
            <a:endParaRPr lang="fr-FR" b="1" dirty="0" smtClean="0"/>
          </a:p>
          <a:p>
            <a:pPr marL="400050" lvl="1" indent="0">
              <a:buFontTx/>
              <a:buChar char="-"/>
            </a:pPr>
            <a:r>
              <a:rPr lang="fr-FR" sz="3027" dirty="0" smtClean="0"/>
              <a:t> </a:t>
            </a:r>
            <a:r>
              <a:rPr lang="fr-FR" sz="3027" dirty="0"/>
              <a:t>Le « parlementarisme négatif »</a:t>
            </a:r>
          </a:p>
          <a:p>
            <a:pPr marL="400050" lvl="1" indent="0">
              <a:buFontTx/>
              <a:buChar char="-"/>
            </a:pPr>
            <a:r>
              <a:rPr lang="fr-FR" sz="3027" dirty="0" smtClean="0"/>
              <a:t> La « captation » présidentielle des rouages constitutionnels </a:t>
            </a:r>
          </a:p>
          <a:p>
            <a:pPr marL="0" lvl="0" indent="0">
              <a:buNone/>
            </a:pPr>
            <a:r>
              <a:rPr lang="fr-FR" b="1" dirty="0" smtClean="0"/>
              <a:t>B. La </a:t>
            </a:r>
            <a:r>
              <a:rPr lang="fr-FR" b="1" dirty="0"/>
              <a:t>découverte du juge constitutionnel</a:t>
            </a:r>
            <a:endParaRPr lang="fr-FR" b="1" dirty="0" smtClean="0"/>
          </a:p>
          <a:p>
            <a:pPr>
              <a:buNone/>
            </a:pPr>
            <a:r>
              <a:rPr lang="fr-FR" dirty="0" smtClean="0"/>
              <a:t>	</a:t>
            </a:r>
            <a:r>
              <a:rPr lang="fr-FR" sz="3027" dirty="0" smtClean="0"/>
              <a:t>- Débuts modestes</a:t>
            </a:r>
          </a:p>
          <a:p>
            <a:pPr>
              <a:buNone/>
            </a:pPr>
            <a:r>
              <a:rPr lang="fr-FR" sz="3027" dirty="0" smtClean="0"/>
              <a:t>	- Le tournant du 16 juillet 1971</a:t>
            </a:r>
          </a:p>
          <a:p>
            <a:pPr>
              <a:buNone/>
            </a:pPr>
            <a:r>
              <a:rPr lang="fr-FR" sz="3027" dirty="0" smtClean="0"/>
              <a:t>	- La réforme de 1974 : ouverture à la minorité</a:t>
            </a:r>
          </a:p>
          <a:p>
            <a:pPr>
              <a:buNone/>
            </a:pPr>
            <a:r>
              <a:rPr lang="fr-FR" sz="3027" dirty="0" smtClean="0"/>
              <a:t>	- La QPC (2008/2010) : ouverture au justiciable</a:t>
            </a:r>
          </a:p>
          <a:p>
            <a:pPr marL="0" indent="0">
              <a:buNone/>
            </a:pPr>
            <a:endParaRPr lang="fr-FR" dirty="0" smtClean="0"/>
          </a:p>
          <a:p>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15962"/>
          </a:xfrm>
        </p:spPr>
        <p:txBody>
          <a:bodyPr>
            <a:normAutofit/>
          </a:bodyPr>
          <a:lstStyle/>
          <a:p>
            <a:r>
              <a:rPr lang="fr-FR" sz="3200" dirty="0" smtClean="0"/>
              <a:t>§ 4. Permanences et évolutions</a:t>
            </a:r>
            <a:endParaRPr lang="fr-FR" sz="3200" dirty="0"/>
          </a:p>
        </p:txBody>
      </p:sp>
      <p:sp>
        <p:nvSpPr>
          <p:cNvPr id="3" name="Espace réservé du contenu 2"/>
          <p:cNvSpPr>
            <a:spLocks noGrp="1"/>
          </p:cNvSpPr>
          <p:nvPr>
            <p:ph idx="1"/>
          </p:nvPr>
        </p:nvSpPr>
        <p:spPr>
          <a:xfrm>
            <a:off x="457200" y="1219200"/>
            <a:ext cx="8229600" cy="4906963"/>
          </a:xfrm>
        </p:spPr>
        <p:txBody>
          <a:bodyPr>
            <a:normAutofit fontScale="70000" lnSpcReduction="20000"/>
          </a:bodyPr>
          <a:lstStyle/>
          <a:p>
            <a:pPr marL="0" lvl="0" indent="0">
              <a:buNone/>
            </a:pPr>
            <a:r>
              <a:rPr lang="fr-FR" b="1" dirty="0" smtClean="0"/>
              <a:t>C. L’altération du modèle gaullien : les cohabitations </a:t>
            </a:r>
            <a:r>
              <a:rPr lang="fr-FR" dirty="0" smtClean="0"/>
              <a:t>(1986-88, 1993-95, 1997-2002)</a:t>
            </a:r>
          </a:p>
          <a:p>
            <a:pPr marL="0" lvl="0" indent="0">
              <a:buFontTx/>
              <a:buChar char="-"/>
            </a:pPr>
            <a:r>
              <a:rPr lang="fr-FR" dirty="0" smtClean="0"/>
              <a:t> Le PR se soumet sans se démettre</a:t>
            </a:r>
          </a:p>
          <a:p>
            <a:pPr marL="0" lvl="0" indent="0">
              <a:buFontTx/>
              <a:buChar char="-"/>
            </a:pPr>
            <a:r>
              <a:rPr lang="fr-FR" dirty="0" smtClean="0"/>
              <a:t> Le PM seul chef effectif de la majorité parlementaire</a:t>
            </a:r>
          </a:p>
          <a:p>
            <a:pPr marL="0" lvl="0" indent="0">
              <a:buFontTx/>
              <a:buChar char="-"/>
            </a:pPr>
            <a:r>
              <a:rPr lang="fr-FR" dirty="0" smtClean="0"/>
              <a:t> Un PR frein et opposant</a:t>
            </a:r>
          </a:p>
          <a:p>
            <a:pPr marL="0" lvl="0" indent="0">
              <a:buNone/>
            </a:pPr>
            <a:r>
              <a:rPr lang="fr-FR" b="1" dirty="0" smtClean="0"/>
              <a:t>D. Le présidentialisme à tout prix (2002-2022) </a:t>
            </a:r>
          </a:p>
          <a:p>
            <a:pPr>
              <a:buNone/>
            </a:pPr>
            <a:r>
              <a:rPr lang="fr-FR" dirty="0" smtClean="0"/>
              <a:t>- Adoption du quinquennat (2000)</a:t>
            </a:r>
          </a:p>
          <a:p>
            <a:pPr>
              <a:buNone/>
            </a:pPr>
            <a:r>
              <a:rPr lang="fr-FR" dirty="0" smtClean="0"/>
              <a:t>- Ajustement du calendrier électoral (2001)</a:t>
            </a:r>
          </a:p>
          <a:p>
            <a:pPr>
              <a:buFontTx/>
              <a:buChar char="-"/>
            </a:pPr>
            <a:r>
              <a:rPr lang="fr-FR" dirty="0" smtClean="0"/>
              <a:t>Un rééquilibrage en trompe-l’œil (2008)</a:t>
            </a:r>
          </a:p>
          <a:p>
            <a:pPr>
              <a:buFontTx/>
              <a:buChar char="-"/>
            </a:pPr>
            <a:r>
              <a:rPr lang="fr-FR" dirty="0" smtClean="0"/>
              <a:t>L’</a:t>
            </a:r>
            <a:r>
              <a:rPr lang="fr-FR" dirty="0" err="1" smtClean="0"/>
              <a:t>hyperprésidence</a:t>
            </a:r>
            <a:r>
              <a:rPr lang="fr-FR" dirty="0" smtClean="0"/>
              <a:t> (2007-2022)</a:t>
            </a:r>
          </a:p>
          <a:p>
            <a:pPr>
              <a:buNone/>
            </a:pPr>
            <a:r>
              <a:rPr lang="fr-FR" b="1" dirty="0" smtClean="0"/>
              <a:t>E. Agonie du présidentialisme ? (</a:t>
            </a:r>
            <a:r>
              <a:rPr lang="fr-FR" b="1" dirty="0" err="1" smtClean="0"/>
              <a:t>dep</a:t>
            </a:r>
            <a:r>
              <a:rPr lang="fr-FR" b="1" dirty="0" smtClean="0"/>
              <a:t>. 2022) </a:t>
            </a:r>
          </a:p>
          <a:p>
            <a:pPr>
              <a:buFontTx/>
              <a:buChar char="-"/>
            </a:pPr>
            <a:r>
              <a:rPr lang="fr-FR" dirty="0" smtClean="0"/>
              <a:t>Le présidentialisme minoritaire (2022-24)</a:t>
            </a:r>
          </a:p>
          <a:p>
            <a:pPr>
              <a:buFontTx/>
              <a:buChar char="-"/>
            </a:pPr>
            <a:r>
              <a:rPr lang="fr-FR" dirty="0" smtClean="0"/>
              <a:t>La</a:t>
            </a:r>
            <a:r>
              <a:rPr lang="fr-FR" dirty="0" smtClean="0"/>
              <a:t> laborieuse réaffirmation </a:t>
            </a:r>
            <a:r>
              <a:rPr lang="fr-FR" dirty="0" smtClean="0"/>
              <a:t>du Parlement</a:t>
            </a:r>
            <a:r>
              <a:rPr lang="fr-FR" dirty="0" smtClean="0"/>
              <a:t> </a:t>
            </a:r>
            <a:r>
              <a:rPr lang="fr-FR" dirty="0" smtClean="0"/>
              <a:t>face à l’Exécutif </a:t>
            </a:r>
            <a:r>
              <a:rPr lang="fr-FR" dirty="0" smtClean="0"/>
              <a:t> </a:t>
            </a:r>
            <a:r>
              <a:rPr lang="fr-FR" dirty="0" smtClean="0"/>
              <a:t>(2024&gt;)</a:t>
            </a:r>
          </a:p>
          <a:p>
            <a:pPr>
              <a:buFontTx/>
              <a:buChar char="-"/>
            </a:pP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858962"/>
          </a:xfrm>
        </p:spPr>
        <p:txBody>
          <a:bodyPr>
            <a:normAutofit/>
          </a:bodyPr>
          <a:lstStyle/>
          <a:p>
            <a:r>
              <a:rPr lang="fr-FR" sz="3200" b="1" dirty="0" smtClean="0"/>
              <a:t>Gouverner dans l’ordre constitutionnel (I)</a:t>
            </a:r>
            <a:br>
              <a:rPr lang="fr-FR" sz="3200" b="1" dirty="0" smtClean="0"/>
            </a:br>
            <a:r>
              <a:rPr lang="fr-FR" sz="3200" b="1" dirty="0" smtClean="0"/>
              <a:t>Leçon n°4 : le Président de la République</a:t>
            </a:r>
            <a:endParaRPr lang="fr-FR" sz="3200" b="1" dirty="0"/>
          </a:p>
        </p:txBody>
      </p:sp>
      <p:sp>
        <p:nvSpPr>
          <p:cNvPr id="3" name="Espace réservé du contenu 2"/>
          <p:cNvSpPr>
            <a:spLocks noGrp="1"/>
          </p:cNvSpPr>
          <p:nvPr>
            <p:ph idx="1"/>
          </p:nvPr>
        </p:nvSpPr>
        <p:spPr>
          <a:xfrm>
            <a:off x="457200" y="2133600"/>
            <a:ext cx="8229600" cy="3992563"/>
          </a:xfrm>
        </p:spPr>
        <p:txBody>
          <a:bodyPr>
            <a:normAutofit fontScale="92500" lnSpcReduction="20000"/>
          </a:bodyPr>
          <a:lstStyle/>
          <a:p>
            <a:pPr>
              <a:buNone/>
            </a:pPr>
            <a:r>
              <a:rPr lang="fr-FR" b="1" dirty="0" smtClean="0"/>
              <a:t>§ 1. L’exécutif bicéphale</a:t>
            </a:r>
          </a:p>
          <a:p>
            <a:pPr marL="514350" indent="-514350">
              <a:buAutoNum type="alphaUcPeriod"/>
            </a:pPr>
            <a:r>
              <a:rPr lang="fr-FR" dirty="0" smtClean="0"/>
              <a:t>Le Président de la République</a:t>
            </a:r>
          </a:p>
          <a:p>
            <a:pPr marL="514350" indent="-514350">
              <a:buFontTx/>
              <a:buChar char="-"/>
            </a:pPr>
            <a:r>
              <a:rPr lang="fr-FR" dirty="0" smtClean="0"/>
              <a:t>Ambiguïté de la « clé de voûte »</a:t>
            </a:r>
          </a:p>
          <a:p>
            <a:pPr marL="514350" indent="-514350">
              <a:buFontTx/>
              <a:buChar char="-"/>
            </a:pPr>
            <a:r>
              <a:rPr lang="fr-FR" dirty="0" smtClean="0"/>
              <a:t>Un prince inapprivoisé </a:t>
            </a:r>
          </a:p>
          <a:p>
            <a:pPr marL="514350" indent="-514350">
              <a:buNone/>
            </a:pPr>
            <a:r>
              <a:rPr lang="fr-FR" dirty="0" smtClean="0"/>
              <a:t>1° Statut</a:t>
            </a:r>
          </a:p>
          <a:p>
            <a:pPr marL="514350" indent="-514350">
              <a:buNone/>
            </a:pPr>
            <a:r>
              <a:rPr lang="fr-FR" dirty="0" smtClean="0"/>
              <a:t>a) La désignation du Président</a:t>
            </a:r>
          </a:p>
          <a:p>
            <a:pPr marL="514350" indent="-514350">
              <a:buFontTx/>
              <a:buChar char="-"/>
            </a:pPr>
            <a:r>
              <a:rPr lang="fr-FR" dirty="0" smtClean="0"/>
              <a:t>Le mécanisme initial (1958)</a:t>
            </a:r>
          </a:p>
          <a:p>
            <a:pPr marL="514350" indent="-514350">
              <a:buFontTx/>
              <a:buChar char="-"/>
            </a:pPr>
            <a:r>
              <a:rPr lang="fr-FR" dirty="0" smtClean="0"/>
              <a:t>Le mécanisme actuel (1962 &gt;) </a:t>
            </a:r>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8055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rmAutofit fontScale="90000"/>
          </a:bodyPr>
          <a:lstStyle/>
          <a:p>
            <a:r>
              <a:rPr lang="fr-FR" sz="3600" b="1" dirty="0" smtClean="0"/>
              <a:t>b) </a:t>
            </a:r>
            <a:r>
              <a:rPr lang="fr-FR" sz="3600" b="1" dirty="0"/>
              <a:t>Caractères de l'institution présidentielle</a:t>
            </a:r>
            <a:r>
              <a:rPr lang="fr-FR" sz="3600" dirty="0"/>
              <a:t/>
            </a:r>
            <a:br>
              <a:rPr lang="fr-FR" sz="3600" dirty="0"/>
            </a:br>
            <a:endParaRPr lang="fr-FR" sz="3600" dirty="0"/>
          </a:p>
        </p:txBody>
      </p:sp>
      <p:sp>
        <p:nvSpPr>
          <p:cNvPr id="3" name="Espace réservé du contenu 2"/>
          <p:cNvSpPr>
            <a:spLocks noGrp="1"/>
          </p:cNvSpPr>
          <p:nvPr>
            <p:ph idx="1"/>
          </p:nvPr>
        </p:nvSpPr>
        <p:spPr>
          <a:xfrm>
            <a:off x="457200" y="1340768"/>
            <a:ext cx="8229600" cy="4785395"/>
          </a:xfrm>
        </p:spPr>
        <p:txBody>
          <a:bodyPr>
            <a:normAutofit/>
          </a:bodyPr>
          <a:lstStyle/>
          <a:p>
            <a:pPr marL="0" indent="0">
              <a:buNone/>
            </a:pPr>
            <a:r>
              <a:rPr lang="fr-FR" dirty="0"/>
              <a:t>-</a:t>
            </a:r>
            <a:r>
              <a:rPr lang="fr-FR" dirty="0" smtClean="0"/>
              <a:t> </a:t>
            </a:r>
            <a:r>
              <a:rPr lang="fr-FR" dirty="0"/>
              <a:t>La durée du </a:t>
            </a:r>
            <a:r>
              <a:rPr lang="fr-FR" dirty="0" smtClean="0"/>
              <a:t>mandat (7 puis 5 ans)</a:t>
            </a:r>
          </a:p>
          <a:p>
            <a:pPr marL="0" indent="0">
              <a:buFontTx/>
              <a:buChar char="-"/>
            </a:pPr>
            <a:r>
              <a:rPr lang="fr-FR" dirty="0" smtClean="0"/>
              <a:t>La </a:t>
            </a:r>
            <a:r>
              <a:rPr lang="fr-FR" dirty="0"/>
              <a:t>question de la </a:t>
            </a:r>
            <a:r>
              <a:rPr lang="fr-FR" dirty="0" smtClean="0"/>
              <a:t>responsabilité</a:t>
            </a:r>
          </a:p>
          <a:p>
            <a:pPr marL="0" indent="0">
              <a:buNone/>
            </a:pPr>
            <a:r>
              <a:rPr lang="fr-FR" dirty="0" smtClean="0"/>
              <a:t>*Immunité pénale temporaire (art. 67 C)</a:t>
            </a:r>
          </a:p>
          <a:p>
            <a:pPr marL="0" indent="0">
              <a:buNone/>
            </a:pPr>
            <a:r>
              <a:rPr lang="fr-FR" dirty="0" smtClean="0"/>
              <a:t>*Possibilité de destitution parlementaire (art. 68 C)</a:t>
            </a:r>
          </a:p>
          <a:p>
            <a:pPr marL="0" indent="0">
              <a:buNone/>
            </a:pPr>
            <a:r>
              <a:rPr lang="fr-FR" dirty="0" smtClean="0"/>
              <a:t>*Responsabilité électorale ? Indirecte ?</a:t>
            </a:r>
          </a:p>
          <a:p>
            <a:endParaRPr lang="fr-FR" dirty="0" smtClean="0"/>
          </a:p>
          <a:p>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00180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Bibliographie générale</a:t>
            </a:r>
            <a:endParaRPr lang="fr-FR" dirty="0"/>
          </a:p>
        </p:txBody>
      </p:sp>
      <p:sp>
        <p:nvSpPr>
          <p:cNvPr id="3" name="Espace réservé du contenu 2"/>
          <p:cNvSpPr>
            <a:spLocks noGrp="1"/>
          </p:cNvSpPr>
          <p:nvPr>
            <p:ph idx="1"/>
          </p:nvPr>
        </p:nvSpPr>
        <p:spPr/>
        <p:txBody>
          <a:bodyPr>
            <a:normAutofit/>
          </a:bodyPr>
          <a:lstStyle/>
          <a:p>
            <a:pPr>
              <a:buNone/>
            </a:pPr>
            <a:r>
              <a:rPr lang="fr-FR" dirty="0" smtClean="0"/>
              <a:t>- A. Le Divellec, M. de Villiers, </a:t>
            </a:r>
            <a:r>
              <a:rPr lang="fr-FR" i="1" dirty="0" smtClean="0"/>
              <a:t>Dictionnaire du Droit constitutionnel</a:t>
            </a:r>
            <a:r>
              <a:rPr lang="fr-FR" dirty="0" smtClean="0"/>
              <a:t>, </a:t>
            </a:r>
            <a:r>
              <a:rPr lang="fr-FR" dirty="0" err="1" smtClean="0"/>
              <a:t>Dalloz-Sirey</a:t>
            </a:r>
            <a:r>
              <a:rPr lang="fr-FR" dirty="0" smtClean="0"/>
              <a:t>, 14</a:t>
            </a:r>
            <a:r>
              <a:rPr lang="fr-FR" baseline="30000" dirty="0" smtClean="0"/>
              <a:t>e</a:t>
            </a:r>
            <a:r>
              <a:rPr lang="fr-FR" dirty="0" smtClean="0"/>
              <a:t> éd. 2024.</a:t>
            </a:r>
          </a:p>
          <a:p>
            <a:pPr>
              <a:buNone/>
            </a:pPr>
            <a:r>
              <a:rPr lang="fr-FR" dirty="0" smtClean="0"/>
              <a:t>- Site : </a:t>
            </a:r>
            <a:r>
              <a:rPr lang="fr-FR" b="1" dirty="0" err="1" smtClean="0">
                <a:solidFill>
                  <a:srgbClr val="FF0000"/>
                </a:solidFill>
              </a:rPr>
              <a:t>a-ledivellec.net</a:t>
            </a:r>
            <a:endParaRPr lang="fr-FR" b="1" dirty="0" smtClean="0">
              <a:solidFill>
                <a:srgbClr val="FF0000"/>
              </a:solidFill>
            </a:endParaRPr>
          </a:p>
          <a:p>
            <a:pPr>
              <a:buFontTx/>
              <a:buChar char="-"/>
            </a:pPr>
            <a:r>
              <a:rPr lang="fr-FR" dirty="0" smtClean="0"/>
              <a:t>Textes constitutionnels et politiques :  </a:t>
            </a:r>
            <a:r>
              <a:rPr lang="fr-FR" dirty="0" err="1" smtClean="0"/>
              <a:t>Digithèque</a:t>
            </a:r>
            <a:r>
              <a:rPr lang="fr-FR" dirty="0" smtClean="0"/>
              <a:t> MJP : http://</a:t>
            </a:r>
            <a:r>
              <a:rPr lang="fr-FR" dirty="0" err="1" smtClean="0"/>
              <a:t>mjp.univ-perp.fr</a:t>
            </a:r>
            <a:r>
              <a:rPr lang="fr-FR" dirty="0" smtClean="0"/>
              <a:t> </a:t>
            </a:r>
          </a:p>
          <a:p>
            <a:pPr>
              <a:buFontTx/>
              <a:buChar char="-"/>
            </a:pPr>
            <a:r>
              <a:rPr lang="fr-FR" dirty="0" smtClean="0"/>
              <a:t>Pierre Avril, </a:t>
            </a:r>
            <a:r>
              <a:rPr lang="fr-FR" i="1" dirty="0" smtClean="0"/>
              <a:t>La V</a:t>
            </a:r>
            <a:r>
              <a:rPr lang="fr-FR" i="1" baseline="30000" dirty="0" smtClean="0"/>
              <a:t>e</a:t>
            </a:r>
            <a:r>
              <a:rPr lang="fr-FR" i="1" dirty="0" smtClean="0"/>
              <a:t> République. Histoire politique et constitutionnelle</a:t>
            </a:r>
            <a:r>
              <a:rPr lang="fr-FR" dirty="0" smtClean="0"/>
              <a:t>, P.U.F., 1994</a:t>
            </a:r>
          </a:p>
          <a:p>
            <a:pPr>
              <a:buNone/>
            </a:pP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873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1066800"/>
            <a:ext cx="8229600" cy="5059363"/>
          </a:xfrm>
        </p:spPr>
        <p:txBody>
          <a:bodyPr>
            <a:normAutofit lnSpcReduction="10000"/>
          </a:bodyPr>
          <a:lstStyle/>
          <a:p>
            <a:pPr marL="0" indent="0">
              <a:buNone/>
            </a:pPr>
            <a:r>
              <a:rPr lang="fr-FR" b="1" dirty="0" smtClean="0"/>
              <a:t>2° Les compétences du PR</a:t>
            </a:r>
            <a:endParaRPr lang="fr-FR" dirty="0" smtClean="0"/>
          </a:p>
          <a:p>
            <a:pPr marL="0" indent="0">
              <a:buNone/>
            </a:pPr>
            <a:endParaRPr lang="fr-FR" dirty="0" smtClean="0"/>
          </a:p>
          <a:p>
            <a:pPr marL="0" indent="0">
              <a:buNone/>
            </a:pPr>
            <a:r>
              <a:rPr lang="fr-FR" dirty="0" smtClean="0"/>
              <a:t>*La formule littéraire de l’art. 5 C</a:t>
            </a:r>
          </a:p>
          <a:p>
            <a:pPr marL="0" indent="0">
              <a:buNone/>
            </a:pPr>
            <a:endParaRPr lang="fr-FR" dirty="0" smtClean="0"/>
          </a:p>
          <a:p>
            <a:pPr marL="0" indent="0">
              <a:buNone/>
            </a:pPr>
            <a:r>
              <a:rPr lang="fr-FR" dirty="0" smtClean="0"/>
              <a:t>*</a:t>
            </a:r>
            <a:r>
              <a:rPr lang="fr-FR" u="sng" dirty="0" smtClean="0"/>
              <a:t>Droit commun </a:t>
            </a:r>
            <a:r>
              <a:rPr lang="fr-FR" dirty="0" smtClean="0"/>
              <a:t>: des compétences juridiques soumises à contreseing ministériel</a:t>
            </a:r>
          </a:p>
          <a:p>
            <a:pPr marL="0" indent="0">
              <a:buNone/>
            </a:pPr>
            <a:endParaRPr lang="fr-FR" dirty="0" smtClean="0"/>
          </a:p>
          <a:p>
            <a:pPr marL="514350" indent="-514350">
              <a:buNone/>
            </a:pPr>
            <a:r>
              <a:rPr lang="fr-FR" dirty="0" smtClean="0"/>
              <a:t>*</a:t>
            </a:r>
            <a:r>
              <a:rPr lang="fr-FR" u="sng" dirty="0" smtClean="0"/>
              <a:t>Exception</a:t>
            </a:r>
            <a:r>
              <a:rPr lang="fr-FR" dirty="0" smtClean="0"/>
              <a:t> : Compétences dispensées de contreseing (art. 19 C)</a:t>
            </a:r>
          </a:p>
          <a:p>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3400"/>
            <a:ext cx="8229600" cy="1371600"/>
          </a:xfrm>
        </p:spPr>
        <p:txBody>
          <a:bodyPr>
            <a:normAutofit fontScale="90000"/>
          </a:bodyPr>
          <a:lstStyle/>
          <a:p>
            <a:r>
              <a:rPr lang="fr-FR" sz="3556" b="1" dirty="0" smtClean="0"/>
              <a:t/>
            </a:r>
            <a:br>
              <a:rPr lang="fr-FR" sz="3556" b="1" dirty="0" smtClean="0"/>
            </a:br>
            <a:r>
              <a:rPr lang="fr-FR" sz="3556" b="1" dirty="0" smtClean="0"/>
              <a:t>Compétences dispensées de contreseing </a:t>
            </a:r>
            <a:br>
              <a:rPr lang="fr-FR" sz="3556" b="1" dirty="0" smtClean="0"/>
            </a:br>
            <a:r>
              <a:rPr lang="fr-FR" dirty="0" smtClean="0"/>
              <a:t/>
            </a:r>
            <a:br>
              <a:rPr lang="fr-FR" dirty="0" smtClean="0"/>
            </a:br>
            <a:endParaRPr lang="fr-FR" dirty="0"/>
          </a:p>
        </p:txBody>
      </p:sp>
      <p:sp>
        <p:nvSpPr>
          <p:cNvPr id="3" name="Espace réservé du contenu 2"/>
          <p:cNvSpPr>
            <a:spLocks noGrp="1"/>
          </p:cNvSpPr>
          <p:nvPr>
            <p:ph idx="1"/>
          </p:nvPr>
        </p:nvSpPr>
        <p:spPr>
          <a:xfrm>
            <a:off x="457200" y="1905000"/>
            <a:ext cx="8229600" cy="4221163"/>
          </a:xfrm>
        </p:spPr>
        <p:txBody>
          <a:bodyPr>
            <a:normAutofit/>
          </a:bodyPr>
          <a:lstStyle/>
          <a:p>
            <a:pPr marL="0" indent="0">
              <a:buNone/>
            </a:pPr>
            <a:r>
              <a:rPr lang="fr-FR" dirty="0" smtClean="0"/>
              <a:t>- Nomination du PM (art. 8, al. 1)</a:t>
            </a:r>
          </a:p>
          <a:p>
            <a:pPr marL="0" indent="0">
              <a:buFontTx/>
              <a:buChar char="-"/>
            </a:pPr>
            <a:r>
              <a:rPr lang="fr-FR" dirty="0" smtClean="0"/>
              <a:t> Autoriser un Référendum (art. 11)</a:t>
            </a:r>
          </a:p>
          <a:p>
            <a:pPr marL="0" indent="0">
              <a:buFontTx/>
              <a:buChar char="-"/>
            </a:pPr>
            <a:r>
              <a:rPr lang="fr-FR" dirty="0" smtClean="0"/>
              <a:t> Dissolution de l’A.N. (art. 12)</a:t>
            </a:r>
          </a:p>
          <a:p>
            <a:pPr marL="0" indent="0">
              <a:buFontTx/>
              <a:buChar char="-"/>
            </a:pPr>
            <a:r>
              <a:rPr lang="fr-FR" dirty="0" smtClean="0"/>
              <a:t> Message et discours au Parlement (art. 18)</a:t>
            </a:r>
          </a:p>
          <a:p>
            <a:pPr marL="0" indent="0">
              <a:buFontTx/>
              <a:buChar char="-"/>
            </a:pPr>
            <a:r>
              <a:rPr lang="fr-FR" dirty="0" smtClean="0"/>
              <a:t> Pouvoirs de crise (art. 16)</a:t>
            </a:r>
          </a:p>
          <a:p>
            <a:pPr marL="0" indent="0">
              <a:buFontTx/>
              <a:buChar char="-"/>
            </a:pPr>
            <a:r>
              <a:rPr lang="fr-FR" dirty="0" smtClean="0"/>
              <a:t> Nomination et saisine du C.C. (art. 54, 56 et 61)</a:t>
            </a:r>
          </a:p>
          <a:p>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70230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873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1143000"/>
            <a:ext cx="8229600" cy="4983163"/>
          </a:xfrm>
        </p:spPr>
        <p:txBody>
          <a:bodyPr>
            <a:normAutofit/>
          </a:bodyPr>
          <a:lstStyle/>
          <a:p>
            <a:pPr>
              <a:buNone/>
            </a:pPr>
            <a:r>
              <a:rPr lang="fr-FR" dirty="0" smtClean="0"/>
              <a:t>b) Compétences soumises à contreseing</a:t>
            </a:r>
          </a:p>
          <a:p>
            <a:pPr>
              <a:buNone/>
            </a:pPr>
            <a:r>
              <a:rPr lang="fr-FR" dirty="0" smtClean="0"/>
              <a:t>- Dans la sphère gouvernementale (Nominations, Présidence du CM, décrets,…)</a:t>
            </a:r>
          </a:p>
          <a:p>
            <a:pPr>
              <a:buNone/>
            </a:pPr>
            <a:r>
              <a:rPr lang="fr-FR" dirty="0" smtClean="0"/>
              <a:t>- A l’égard du Parlement</a:t>
            </a:r>
          </a:p>
          <a:p>
            <a:pPr>
              <a:buNone/>
            </a:pPr>
            <a:r>
              <a:rPr lang="fr-FR" dirty="0" smtClean="0"/>
              <a:t>- A l’égard de l’Autorité judiciaire</a:t>
            </a:r>
          </a:p>
          <a:p>
            <a:pPr>
              <a:buFontTx/>
              <a:buChar char="-"/>
            </a:pPr>
            <a:r>
              <a:rPr lang="fr-FR" dirty="0" smtClean="0"/>
              <a:t>En matière de révision de la Constitution formelle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87939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873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p:txBody>
          <a:bodyPr/>
          <a:lstStyle/>
          <a:p>
            <a:pPr>
              <a:buNone/>
            </a:pPr>
            <a:r>
              <a:rPr lang="fr-FR" dirty="0" smtClean="0"/>
              <a:t>c) Pouvoirs indirects : diplomatie, refus de signature</a:t>
            </a:r>
          </a:p>
          <a:p>
            <a:pPr>
              <a:buNone/>
            </a:pPr>
            <a:endParaRPr lang="fr-FR" dirty="0" smtClean="0"/>
          </a:p>
          <a:p>
            <a:pPr>
              <a:buNone/>
            </a:pPr>
            <a:r>
              <a:rPr lang="fr-FR" dirty="0" smtClean="0"/>
              <a:t>d) Le procédé de « captation »</a:t>
            </a:r>
          </a:p>
          <a:p>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t>Etudier en juriste l’institution présidentielle</a:t>
            </a:r>
            <a:endParaRPr lang="fr-FR" sz="3600" b="1" dirty="0"/>
          </a:p>
        </p:txBody>
      </p:sp>
      <p:sp>
        <p:nvSpPr>
          <p:cNvPr id="3" name="Espace réservé du contenu 2"/>
          <p:cNvSpPr>
            <a:spLocks noGrp="1"/>
          </p:cNvSpPr>
          <p:nvPr>
            <p:ph idx="1"/>
          </p:nvPr>
        </p:nvSpPr>
        <p:spPr>
          <a:xfrm>
            <a:off x="457200" y="1417638"/>
            <a:ext cx="8229600" cy="4708525"/>
          </a:xfrm>
        </p:spPr>
        <p:txBody>
          <a:bodyPr>
            <a:normAutofit fontScale="92500" lnSpcReduction="20000"/>
          </a:bodyPr>
          <a:lstStyle/>
          <a:p>
            <a:r>
              <a:rPr lang="fr-FR" dirty="0" smtClean="0"/>
              <a:t>« Constitutions idéelles » : les représentations intellectuelles sur l’institution présidentielle</a:t>
            </a:r>
          </a:p>
          <a:p>
            <a:r>
              <a:rPr lang="fr-FR" dirty="0" smtClean="0"/>
              <a:t>Rôle des expériences historiques et étrangères</a:t>
            </a:r>
          </a:p>
          <a:p>
            <a:r>
              <a:rPr lang="fr-FR" dirty="0" smtClean="0"/>
              <a:t>De l’esprit à la plume : </a:t>
            </a:r>
            <a:r>
              <a:rPr lang="fr-FR" smtClean="0"/>
              <a:t>normer la </a:t>
            </a:r>
            <a:r>
              <a:rPr lang="fr-FR" dirty="0" smtClean="0"/>
              <a:t>présidence dans le texte constitutionnel ; confrontation avec les autres organes</a:t>
            </a:r>
          </a:p>
          <a:p>
            <a:r>
              <a:rPr lang="fr-FR" dirty="0" smtClean="0"/>
              <a:t> Concrétiser l’institution présidentielle</a:t>
            </a:r>
          </a:p>
          <a:p>
            <a:r>
              <a:rPr lang="fr-FR" dirty="0" smtClean="0"/>
              <a:t>Droit de la constitution et systèmes de gouvernement </a:t>
            </a:r>
          </a:p>
          <a:p>
            <a:r>
              <a:rPr lang="fr-FR" dirty="0" smtClean="0"/>
              <a:t>La présidence dans la durée</a:t>
            </a:r>
          </a:p>
          <a:p>
            <a:r>
              <a:rPr lang="fr-FR" dirty="0" smtClean="0"/>
              <a:t>Facteurs proprement politiques</a:t>
            </a:r>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Leçon n°5 : B. Le Gouvernement</a:t>
            </a:r>
            <a:endParaRPr lang="fr-FR" dirty="0"/>
          </a:p>
        </p:txBody>
      </p:sp>
      <p:sp>
        <p:nvSpPr>
          <p:cNvPr id="3" name="Espace réservé du contenu 2"/>
          <p:cNvSpPr>
            <a:spLocks noGrp="1"/>
          </p:cNvSpPr>
          <p:nvPr>
            <p:ph idx="1"/>
          </p:nvPr>
        </p:nvSpPr>
        <p:spPr/>
        <p:txBody>
          <a:bodyPr>
            <a:normAutofit fontScale="92500" lnSpcReduction="20000"/>
          </a:bodyPr>
          <a:lstStyle/>
          <a:p>
            <a:pPr>
              <a:buNone/>
            </a:pPr>
            <a:r>
              <a:rPr lang="fr-FR" dirty="0" smtClean="0"/>
              <a:t>1° Organisation</a:t>
            </a:r>
          </a:p>
          <a:p>
            <a:pPr marL="514350" indent="-514350">
              <a:buAutoNum type="alphaLcParenR"/>
            </a:pPr>
            <a:r>
              <a:rPr lang="fr-FR" dirty="0" smtClean="0"/>
              <a:t>Composition</a:t>
            </a:r>
          </a:p>
          <a:p>
            <a:pPr marL="514350" indent="-514350">
              <a:buNone/>
            </a:pPr>
            <a:r>
              <a:rPr lang="fr-FR" dirty="0" smtClean="0"/>
              <a:t>   - Le Premier ministre (art. 21 C)</a:t>
            </a:r>
          </a:p>
          <a:p>
            <a:pPr marL="514350" indent="-514350">
              <a:buNone/>
            </a:pPr>
            <a:r>
              <a:rPr lang="fr-FR" dirty="0" smtClean="0"/>
              <a:t>   Nomination et démission</a:t>
            </a:r>
          </a:p>
          <a:p>
            <a:pPr marL="514350" indent="-514350">
              <a:buNone/>
            </a:pPr>
            <a:r>
              <a:rPr lang="fr-FR" dirty="0" smtClean="0"/>
              <a:t>   - Les autres membres</a:t>
            </a:r>
          </a:p>
          <a:p>
            <a:pPr marL="514350" indent="-514350">
              <a:buNone/>
            </a:pPr>
            <a:r>
              <a:rPr lang="fr-FR" dirty="0" smtClean="0"/>
              <a:t>	- Ministres d’Etat (parfois)</a:t>
            </a:r>
          </a:p>
          <a:p>
            <a:pPr marL="514350" indent="-514350">
              <a:buNone/>
            </a:pPr>
            <a:r>
              <a:rPr lang="fr-FR" dirty="0" smtClean="0"/>
              <a:t>	- Ministres </a:t>
            </a:r>
          </a:p>
          <a:p>
            <a:pPr marL="514350" indent="-514350">
              <a:buNone/>
            </a:pPr>
            <a:r>
              <a:rPr lang="fr-FR" dirty="0" smtClean="0"/>
              <a:t>	- Ministres délégués</a:t>
            </a:r>
          </a:p>
          <a:p>
            <a:pPr marL="514350" indent="-514350">
              <a:buNone/>
            </a:pPr>
            <a:r>
              <a:rPr lang="fr-FR" dirty="0" smtClean="0"/>
              <a:t>	- Secrétaires d’Etat </a:t>
            </a:r>
          </a:p>
          <a:p>
            <a:pPr marL="514350" indent="-514350">
              <a:buFontTx/>
              <a:buChar char="-"/>
            </a:pP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b) Statut des membres du gouvernement</a:t>
            </a:r>
            <a:endParaRPr lang="fr-FR" sz="3200" b="1" dirty="0"/>
          </a:p>
        </p:txBody>
      </p:sp>
      <p:sp>
        <p:nvSpPr>
          <p:cNvPr id="3" name="Espace réservé du contenu 2"/>
          <p:cNvSpPr>
            <a:spLocks noGrp="1"/>
          </p:cNvSpPr>
          <p:nvPr>
            <p:ph idx="1"/>
          </p:nvPr>
        </p:nvSpPr>
        <p:spPr/>
        <p:txBody>
          <a:bodyPr/>
          <a:lstStyle/>
          <a:p>
            <a:pPr>
              <a:buNone/>
            </a:pPr>
            <a:r>
              <a:rPr lang="fr-FR" dirty="0" smtClean="0"/>
              <a:t>- Déclaration de patrimoine</a:t>
            </a:r>
          </a:p>
          <a:p>
            <a:pPr>
              <a:buNone/>
            </a:pPr>
            <a:r>
              <a:rPr lang="fr-FR" dirty="0" smtClean="0"/>
              <a:t>- Incompatibilités</a:t>
            </a:r>
          </a:p>
          <a:p>
            <a:pPr>
              <a:buNone/>
            </a:pPr>
            <a:r>
              <a:rPr lang="fr-FR" dirty="0" smtClean="0"/>
              <a:t>	*Avec tout emploi ou activité professionnelle</a:t>
            </a:r>
          </a:p>
          <a:p>
            <a:pPr>
              <a:buNone/>
            </a:pPr>
            <a:r>
              <a:rPr lang="fr-FR" dirty="0" smtClean="0"/>
              <a:t>	*Avec le mandat parlementaire (art. 23, 25 C)</a:t>
            </a:r>
          </a:p>
          <a:p>
            <a:pPr>
              <a:buNone/>
            </a:pPr>
            <a:r>
              <a:rPr lang="fr-FR" dirty="0" smtClean="0"/>
              <a:t>		&gt;Loi organique du 13 janvier 2009</a:t>
            </a:r>
          </a:p>
          <a:p>
            <a:pPr>
              <a:buNone/>
            </a:pPr>
            <a:r>
              <a:rPr lang="fr-FR" dirty="0" smtClean="0"/>
              <a:t>	*Mais cumul avec mandat local possible</a:t>
            </a:r>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Responsabilité des membres du Gouvernement</a:t>
            </a:r>
            <a:endParaRPr lang="fr-FR" dirty="0"/>
          </a:p>
        </p:txBody>
      </p:sp>
      <p:sp>
        <p:nvSpPr>
          <p:cNvPr id="3" name="Espace réservé du contenu 2"/>
          <p:cNvSpPr>
            <a:spLocks noGrp="1"/>
          </p:cNvSpPr>
          <p:nvPr>
            <p:ph idx="1"/>
          </p:nvPr>
        </p:nvSpPr>
        <p:spPr>
          <a:xfrm>
            <a:off x="457200" y="2438400"/>
            <a:ext cx="8229600" cy="3687763"/>
          </a:xfrm>
        </p:spPr>
        <p:txBody>
          <a:bodyPr/>
          <a:lstStyle/>
          <a:p>
            <a:pPr>
              <a:buNone/>
            </a:pPr>
            <a:r>
              <a:rPr lang="fr-FR" dirty="0" smtClean="0"/>
              <a:t>- Politique, collective, rationalisée devant le Parlement (art. 49 et 50)</a:t>
            </a:r>
          </a:p>
          <a:p>
            <a:pPr>
              <a:buNone/>
            </a:pPr>
            <a:r>
              <a:rPr lang="fr-FR" dirty="0" smtClean="0"/>
              <a:t>	*Devant le PR ? (informelle)</a:t>
            </a:r>
          </a:p>
          <a:p>
            <a:pPr>
              <a:buNone/>
            </a:pPr>
            <a:r>
              <a:rPr lang="fr-FR" dirty="0" smtClean="0"/>
              <a:t>- Pénale, individuelle : Cour de justice de la République (art. 68-1 à 68-3)</a:t>
            </a:r>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 Les formations gouvernementales</a:t>
            </a:r>
            <a:endParaRPr lang="fr-FR" dirty="0"/>
          </a:p>
        </p:txBody>
      </p:sp>
      <p:sp>
        <p:nvSpPr>
          <p:cNvPr id="3" name="Espace réservé du contenu 2"/>
          <p:cNvSpPr>
            <a:spLocks noGrp="1"/>
          </p:cNvSpPr>
          <p:nvPr>
            <p:ph idx="1"/>
          </p:nvPr>
        </p:nvSpPr>
        <p:spPr>
          <a:xfrm>
            <a:off x="457200" y="2286000"/>
            <a:ext cx="8229600" cy="3840163"/>
          </a:xfrm>
        </p:spPr>
        <p:txBody>
          <a:bodyPr/>
          <a:lstStyle/>
          <a:p>
            <a:pPr>
              <a:buNone/>
            </a:pPr>
            <a:r>
              <a:rPr lang="fr-FR" dirty="0" smtClean="0"/>
              <a:t>- Conseil des ministres</a:t>
            </a:r>
          </a:p>
          <a:p>
            <a:pPr>
              <a:buNone/>
            </a:pPr>
            <a:r>
              <a:rPr lang="fr-FR" dirty="0" smtClean="0"/>
              <a:t>- Conseil de cabinet (exceptionnel)</a:t>
            </a:r>
          </a:p>
          <a:p>
            <a:pPr>
              <a:buNone/>
            </a:pPr>
            <a:r>
              <a:rPr lang="fr-FR" dirty="0" smtClean="0"/>
              <a:t>- Comités interministériels</a:t>
            </a:r>
          </a:p>
          <a:p>
            <a:endParaRPr lang="fr-FR" dirty="0" smtClean="0"/>
          </a:p>
          <a:p>
            <a:pPr>
              <a:buNone/>
            </a:pPr>
            <a:r>
              <a:rPr lang="fr-FR" dirty="0" smtClean="0"/>
              <a:t>*Le Secrétariat général du Gouvernement </a:t>
            </a:r>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2° Position constitutionnelle et moyens d’action du Gouvernement</a:t>
            </a:r>
            <a:endParaRPr lang="fr-FR" dirty="0"/>
          </a:p>
        </p:txBody>
      </p:sp>
      <p:sp>
        <p:nvSpPr>
          <p:cNvPr id="3" name="Espace réservé du contenu 2"/>
          <p:cNvSpPr>
            <a:spLocks noGrp="1"/>
          </p:cNvSpPr>
          <p:nvPr>
            <p:ph idx="1"/>
          </p:nvPr>
        </p:nvSpPr>
        <p:spPr/>
        <p:txBody>
          <a:bodyPr/>
          <a:lstStyle/>
          <a:p>
            <a:pPr marL="514350" indent="-514350">
              <a:buAutoNum type="alphaLcParenR"/>
            </a:pPr>
            <a:r>
              <a:rPr lang="fr-FR" dirty="0" smtClean="0"/>
              <a:t>Mission du Gouvernement</a:t>
            </a:r>
          </a:p>
          <a:p>
            <a:pPr marL="514350" indent="-514350">
              <a:buAutoNum type="alphaLcParenR"/>
            </a:pPr>
            <a:endParaRPr lang="fr-FR" dirty="0" smtClean="0"/>
          </a:p>
          <a:p>
            <a:pPr marL="514350" indent="-514350">
              <a:buFontTx/>
              <a:buChar char="-"/>
            </a:pPr>
            <a:r>
              <a:rPr lang="fr-FR" dirty="0" smtClean="0"/>
              <a:t>Art. 20 C</a:t>
            </a:r>
          </a:p>
          <a:p>
            <a:pPr marL="514350" indent="-514350">
              <a:buFontTx/>
              <a:buChar char="-"/>
            </a:pPr>
            <a:r>
              <a:rPr lang="fr-FR" dirty="0" smtClean="0"/>
              <a:t>Art. 49 &amp; 50 C : un gouvernement parlementaire</a:t>
            </a:r>
          </a:p>
          <a:p>
            <a:pPr marL="514350" indent="-514350">
              <a:buFontTx/>
              <a:buChar char="-"/>
            </a:pPr>
            <a:r>
              <a:rPr lang="fr-FR" dirty="0" smtClean="0"/>
              <a:t>Primauté interne du PM</a:t>
            </a:r>
          </a:p>
          <a:p>
            <a:pPr marL="514350" indent="-514350">
              <a:buFontTx/>
              <a:buChar char="-"/>
            </a:pPr>
            <a:r>
              <a:rPr lang="fr-FR" dirty="0" smtClean="0"/>
              <a:t>Entre captation présidentielle et</a:t>
            </a:r>
            <a:r>
              <a:rPr lang="fr-FR" dirty="0" smtClean="0"/>
              <a:t> cohabitations</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Manuels</a:t>
            </a:r>
            <a:endParaRPr lang="fr-FR" dirty="0"/>
          </a:p>
        </p:txBody>
      </p:sp>
      <p:sp>
        <p:nvSpPr>
          <p:cNvPr id="3" name="Espace réservé du contenu 2"/>
          <p:cNvSpPr>
            <a:spLocks noGrp="1"/>
          </p:cNvSpPr>
          <p:nvPr>
            <p:ph idx="1"/>
          </p:nvPr>
        </p:nvSpPr>
        <p:spPr/>
        <p:txBody>
          <a:bodyPr/>
          <a:lstStyle/>
          <a:p>
            <a:r>
              <a:rPr lang="fr-FR" dirty="0" smtClean="0"/>
              <a:t>Bruno </a:t>
            </a:r>
            <a:r>
              <a:rPr lang="fr-FR" dirty="0" err="1" smtClean="0"/>
              <a:t>Daugeron</a:t>
            </a:r>
            <a:r>
              <a:rPr lang="fr-FR" dirty="0" smtClean="0"/>
              <a:t> (PUF, « Thémis)</a:t>
            </a:r>
          </a:p>
          <a:p>
            <a:r>
              <a:rPr lang="fr-FR" dirty="0" smtClean="0"/>
              <a:t>F. </a:t>
            </a:r>
            <a:r>
              <a:rPr lang="fr-FR" dirty="0" err="1" smtClean="0"/>
              <a:t>Rouvillois</a:t>
            </a:r>
            <a:endParaRPr lang="fr-FR" dirty="0" smtClean="0"/>
          </a:p>
          <a:p>
            <a:r>
              <a:rPr lang="fr-FR" dirty="0" smtClean="0"/>
              <a:t>J. et J.-E. </a:t>
            </a:r>
            <a:r>
              <a:rPr lang="fr-FR" dirty="0" err="1" smtClean="0"/>
              <a:t>Gicquel</a:t>
            </a:r>
            <a:endParaRPr lang="fr-FR" dirty="0" smtClean="0"/>
          </a:p>
          <a:p>
            <a:r>
              <a:rPr lang="fr-FR" dirty="0" smtClean="0"/>
              <a:t>P. Brunet, M. </a:t>
            </a:r>
            <a:r>
              <a:rPr lang="fr-FR" dirty="0" err="1" smtClean="0"/>
              <a:t>Troper</a:t>
            </a:r>
            <a:r>
              <a:rPr lang="fr-FR" dirty="0" smtClean="0"/>
              <a:t>, F. Hamon</a:t>
            </a:r>
          </a:p>
          <a:p>
            <a:r>
              <a:rPr lang="fr-FR" dirty="0" smtClean="0"/>
              <a:t>A. Gaillet et </a:t>
            </a:r>
            <a:r>
              <a:rPr lang="fr-FR" dirty="0" err="1" smtClean="0"/>
              <a:t>alii</a:t>
            </a:r>
            <a:r>
              <a:rPr lang="fr-FR" dirty="0" smtClean="0"/>
              <a:t>, </a:t>
            </a:r>
            <a:r>
              <a:rPr lang="fr-FR" i="1" dirty="0" smtClean="0"/>
              <a:t>Droits constitutionnels français et allemand</a:t>
            </a:r>
            <a:r>
              <a:rPr lang="fr-FR" dirty="0" smtClean="0"/>
              <a:t>, L.G.D.J., 2019.</a:t>
            </a:r>
          </a:p>
          <a:p>
            <a:r>
              <a:rPr lang="fr-FR" dirty="0" smtClean="0"/>
              <a:t>B. </a:t>
            </a:r>
            <a:r>
              <a:rPr lang="fr-FR" dirty="0" err="1" smtClean="0"/>
              <a:t>Montay</a:t>
            </a:r>
            <a:r>
              <a:rPr lang="fr-FR" dirty="0" smtClean="0"/>
              <a:t>, Les 100 mots du droit constitutionnel, PUF, « Que sais-je ? », 2020.</a:t>
            </a:r>
          </a:p>
          <a:p>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44562"/>
          </a:xfrm>
        </p:spPr>
        <p:txBody>
          <a:bodyPr>
            <a:normAutofit/>
          </a:bodyPr>
          <a:lstStyle/>
          <a:p>
            <a:r>
              <a:rPr lang="fr-FR" sz="3200" b="1" dirty="0" smtClean="0"/>
              <a:t>b) Moyens d’action du Gouvernement</a:t>
            </a:r>
            <a:endParaRPr lang="fr-FR" sz="3200" b="1" dirty="0"/>
          </a:p>
        </p:txBody>
      </p:sp>
      <p:sp>
        <p:nvSpPr>
          <p:cNvPr id="3" name="Espace réservé du contenu 2"/>
          <p:cNvSpPr>
            <a:spLocks noGrp="1"/>
          </p:cNvSpPr>
          <p:nvPr>
            <p:ph idx="1"/>
          </p:nvPr>
        </p:nvSpPr>
        <p:spPr>
          <a:xfrm>
            <a:off x="457200" y="1371600"/>
            <a:ext cx="8229600" cy="4754563"/>
          </a:xfrm>
        </p:spPr>
        <p:txBody>
          <a:bodyPr>
            <a:normAutofit fontScale="85000" lnSpcReduction="10000"/>
          </a:bodyPr>
          <a:lstStyle/>
          <a:p>
            <a:pPr>
              <a:buNone/>
            </a:pPr>
            <a:r>
              <a:rPr lang="fr-FR" dirty="0" smtClean="0"/>
              <a:t>- </a:t>
            </a:r>
            <a:r>
              <a:rPr lang="fr-FR" u="sng" dirty="0" smtClean="0"/>
              <a:t>Vis-à-vis du Parlement</a:t>
            </a:r>
          </a:p>
          <a:p>
            <a:pPr>
              <a:buNone/>
            </a:pPr>
            <a:r>
              <a:rPr lang="fr-FR" dirty="0" smtClean="0"/>
              <a:t>	*Initiative des lois (PM : art. 39, al. 1)</a:t>
            </a:r>
          </a:p>
          <a:p>
            <a:pPr>
              <a:buNone/>
            </a:pPr>
            <a:r>
              <a:rPr lang="fr-FR" dirty="0" smtClean="0"/>
              <a:t>	*Droit d’amendement (art. 44, al. 1)</a:t>
            </a:r>
          </a:p>
          <a:p>
            <a:pPr>
              <a:buNone/>
            </a:pPr>
            <a:r>
              <a:rPr lang="fr-FR" dirty="0" smtClean="0"/>
              <a:t>	*Droit d’entrée et de parole au Parlement (art. 31)</a:t>
            </a:r>
          </a:p>
          <a:p>
            <a:pPr>
              <a:buNone/>
            </a:pPr>
            <a:r>
              <a:rPr lang="fr-FR" dirty="0" smtClean="0"/>
              <a:t>	*Prérogatives dans la procédure législative</a:t>
            </a:r>
          </a:p>
          <a:p>
            <a:pPr>
              <a:buNone/>
            </a:pPr>
            <a:r>
              <a:rPr lang="fr-FR" dirty="0" smtClean="0"/>
              <a:t>	*Mise en jeu de la responsabilité politique</a:t>
            </a:r>
          </a:p>
          <a:p>
            <a:pPr>
              <a:buNone/>
            </a:pPr>
            <a:r>
              <a:rPr lang="fr-FR" dirty="0" smtClean="0"/>
              <a:t>		&gt;Devant l’A.N.: art. 49, al. 1 et al. 3</a:t>
            </a:r>
          </a:p>
          <a:p>
            <a:pPr>
              <a:buNone/>
            </a:pPr>
            <a:r>
              <a:rPr lang="fr-FR" dirty="0" smtClean="0"/>
              <a:t>		&gt;Devant le Sénat (art. 49, al. 4)</a:t>
            </a:r>
          </a:p>
          <a:p>
            <a:pPr>
              <a:buNone/>
            </a:pPr>
            <a:r>
              <a:rPr lang="fr-FR" dirty="0" smtClean="0"/>
              <a:t>	* Ordonnances (art. 38</a:t>
            </a:r>
            <a:r>
              <a:rPr lang="fr-FR" dirty="0" smtClean="0"/>
              <a:t>)</a:t>
            </a:r>
          </a:p>
          <a:p>
            <a:pPr>
              <a:buNone/>
            </a:pPr>
            <a:r>
              <a:rPr lang="fr-FR" dirty="0" smtClean="0"/>
              <a:t>	* Mesures financières </a:t>
            </a:r>
            <a:r>
              <a:rPr lang="fr-FR" smtClean="0"/>
              <a:t>et budgétaires </a:t>
            </a:r>
            <a:r>
              <a:rPr lang="fr-FR" dirty="0" smtClean="0"/>
              <a:t>(art. 40, 47)</a:t>
            </a: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Pouvoirs administratifs</a:t>
            </a:r>
            <a:endParaRPr lang="fr-FR" dirty="0"/>
          </a:p>
        </p:txBody>
      </p:sp>
      <p:sp>
        <p:nvSpPr>
          <p:cNvPr id="3" name="Espace réservé du contenu 2"/>
          <p:cNvSpPr>
            <a:spLocks noGrp="1"/>
          </p:cNvSpPr>
          <p:nvPr>
            <p:ph idx="1"/>
          </p:nvPr>
        </p:nvSpPr>
        <p:spPr/>
        <p:txBody>
          <a:bodyPr/>
          <a:lstStyle/>
          <a:p>
            <a:pPr>
              <a:buNone/>
            </a:pPr>
            <a:r>
              <a:rPr lang="fr-FR" dirty="0" smtClean="0"/>
              <a:t>- Direction de l’administration et de la force armée (art. 20, al. 2)</a:t>
            </a:r>
          </a:p>
          <a:p>
            <a:pPr>
              <a:buNone/>
            </a:pPr>
            <a:r>
              <a:rPr lang="fr-FR" dirty="0" smtClean="0"/>
              <a:t>*PM nomme aux emplois civils et militaires</a:t>
            </a:r>
          </a:p>
          <a:p>
            <a:pPr>
              <a:buNone/>
            </a:pPr>
            <a:r>
              <a:rPr lang="fr-FR" dirty="0" smtClean="0"/>
              <a:t>*PM est responsable de la défense nationale</a:t>
            </a:r>
          </a:p>
          <a:p>
            <a:pPr>
              <a:buNone/>
            </a:pPr>
            <a:r>
              <a:rPr lang="fr-FR" dirty="0" smtClean="0"/>
              <a:t>*PM dispose du pouvoir réglementaire (art. 21)</a:t>
            </a:r>
          </a:p>
          <a:p>
            <a:pPr>
              <a:buNone/>
            </a:pPr>
            <a:r>
              <a:rPr lang="fr-FR" dirty="0" smtClean="0"/>
              <a:t>*Ministres contresignent les actes du PM (art. 22)</a:t>
            </a:r>
          </a:p>
          <a:p>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Leçon n°6 : § 2. Un Parlement bicaméral</a:t>
            </a:r>
            <a:endParaRPr lang="fr-FR" b="1" dirty="0"/>
          </a:p>
        </p:txBody>
      </p:sp>
      <p:sp>
        <p:nvSpPr>
          <p:cNvPr id="3" name="Espace réservé du contenu 2"/>
          <p:cNvSpPr>
            <a:spLocks noGrp="1"/>
          </p:cNvSpPr>
          <p:nvPr>
            <p:ph idx="1"/>
          </p:nvPr>
        </p:nvSpPr>
        <p:spPr/>
        <p:txBody>
          <a:bodyPr/>
          <a:lstStyle/>
          <a:p>
            <a:pPr>
              <a:buFont typeface="Wingdings" pitchFamily="1" charset="2"/>
              <a:buChar char="Ø"/>
            </a:pPr>
            <a:r>
              <a:rPr lang="fr-FR" dirty="0" smtClean="0"/>
              <a:t>N’est PAS réductible au « pouvoir législatif » !</a:t>
            </a:r>
          </a:p>
          <a:p>
            <a:pPr>
              <a:buFont typeface="Wingdings" pitchFamily="1" charset="2"/>
              <a:buChar char="Ø"/>
            </a:pPr>
            <a:r>
              <a:rPr lang="fr-FR" dirty="0" smtClean="0"/>
              <a:t>Préférer : organes délibérants (M. Hauriou)</a:t>
            </a:r>
          </a:p>
          <a:p>
            <a:pPr>
              <a:buFont typeface="Wingdings" pitchFamily="1" charset="2"/>
              <a:buChar char="Ø"/>
            </a:pPr>
            <a:r>
              <a:rPr lang="fr-FR" dirty="0" smtClean="0"/>
              <a:t>Art. 24 C (</a:t>
            </a:r>
            <a:r>
              <a:rPr lang="fr-FR" dirty="0" err="1" smtClean="0"/>
              <a:t>dep</a:t>
            </a:r>
            <a:r>
              <a:rPr lang="fr-FR" dirty="0" smtClean="0"/>
              <a:t>. 2008) : plate et réductrice clause littéraire (voter la loi, contrôler l’action du Gouvernement, évaluer les politiques publiques)</a:t>
            </a:r>
          </a:p>
          <a:p>
            <a:pPr>
              <a:buFont typeface="Wingdings" pitchFamily="1" charset="2"/>
              <a:buChar char="Ø"/>
            </a:pPr>
            <a:r>
              <a:rPr lang="fr-FR" dirty="0" err="1" smtClean="0"/>
              <a:t>Institution-organe</a:t>
            </a:r>
            <a:r>
              <a:rPr lang="fr-FR" dirty="0" smtClean="0"/>
              <a:t>, actes</a:t>
            </a:r>
            <a:r>
              <a:rPr lang="fr-FR" smtClean="0"/>
              <a:t>, fonctions</a:t>
            </a:r>
          </a:p>
          <a:p>
            <a:pPr>
              <a:buFont typeface="Wingdings" pitchFamily="1" charset="2"/>
              <a:buChar char="Ø"/>
            </a:pP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Composition du Parlement</a:t>
            </a:r>
            <a:endParaRPr lang="fr-FR" dirty="0"/>
          </a:p>
        </p:txBody>
      </p:sp>
      <p:sp>
        <p:nvSpPr>
          <p:cNvPr id="3" name="Espace réservé du contenu 2"/>
          <p:cNvSpPr>
            <a:spLocks noGrp="1"/>
          </p:cNvSpPr>
          <p:nvPr>
            <p:ph idx="1"/>
          </p:nvPr>
        </p:nvSpPr>
        <p:spPr/>
        <p:txBody>
          <a:bodyPr/>
          <a:lstStyle/>
          <a:p>
            <a:pPr>
              <a:buNone/>
            </a:pPr>
            <a:r>
              <a:rPr lang="fr-FR" dirty="0" smtClean="0"/>
              <a:t>1° L’élection des députés à l’Assemblée nationale</a:t>
            </a:r>
          </a:p>
          <a:p>
            <a:pPr>
              <a:buFontTx/>
              <a:buChar char="-"/>
            </a:pPr>
            <a:r>
              <a:rPr lang="fr-FR" dirty="0" smtClean="0"/>
              <a:t>577 sièges</a:t>
            </a:r>
          </a:p>
          <a:p>
            <a:pPr>
              <a:buFontTx/>
              <a:buChar char="-"/>
            </a:pPr>
            <a:r>
              <a:rPr lang="fr-FR" dirty="0" smtClean="0"/>
              <a:t>Mandat de 5 ans (sauf dissolution)</a:t>
            </a:r>
          </a:p>
          <a:p>
            <a:pPr>
              <a:buFontTx/>
              <a:buChar char="-"/>
            </a:pPr>
            <a:r>
              <a:rPr lang="fr-FR" dirty="0" smtClean="0"/>
              <a:t>Scrutin uninominal majoritaire à 2 tours</a:t>
            </a:r>
          </a:p>
          <a:p>
            <a:pPr>
              <a:buFontTx/>
              <a:buChar char="-"/>
            </a:pPr>
            <a:r>
              <a:rPr lang="fr-FR" dirty="0" smtClean="0"/>
              <a:t>(=&gt; effets de concentration, favorise majorités)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349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762000"/>
            <a:ext cx="8229600" cy="5364163"/>
          </a:xfrm>
        </p:spPr>
        <p:txBody>
          <a:bodyPr>
            <a:normAutofit fontScale="92500" lnSpcReduction="10000"/>
          </a:bodyPr>
          <a:lstStyle/>
          <a:p>
            <a:pPr>
              <a:buNone/>
            </a:pPr>
            <a:r>
              <a:rPr lang="fr-FR" b="1" dirty="0" smtClean="0"/>
              <a:t>2° Election des sénateurs</a:t>
            </a:r>
          </a:p>
          <a:p>
            <a:pPr>
              <a:buFontTx/>
              <a:buChar char="-"/>
            </a:pPr>
            <a:r>
              <a:rPr lang="fr-FR" dirty="0" smtClean="0"/>
              <a:t>Art. 24, al. 4 C : représentation des collectivités territoriales</a:t>
            </a:r>
          </a:p>
          <a:p>
            <a:pPr>
              <a:buFontTx/>
              <a:buChar char="-"/>
            </a:pPr>
            <a:r>
              <a:rPr lang="fr-FR" dirty="0" smtClean="0"/>
              <a:t>348 sénateurs (de 1 à 12 selon département)</a:t>
            </a:r>
          </a:p>
          <a:p>
            <a:pPr>
              <a:buFontTx/>
              <a:buChar char="-"/>
            </a:pPr>
            <a:r>
              <a:rPr lang="fr-FR" dirty="0" smtClean="0"/>
              <a:t>Depuis 2011 : mandat de 6 ans, renouvellement par moitié tous les 3 ans</a:t>
            </a:r>
          </a:p>
          <a:p>
            <a:pPr>
              <a:buFontTx/>
              <a:buChar char="-"/>
            </a:pPr>
            <a:r>
              <a:rPr lang="fr-FR" dirty="0" smtClean="0"/>
              <a:t>Eligibilité : 24 ans au moins</a:t>
            </a:r>
          </a:p>
          <a:p>
            <a:pPr>
              <a:buFontTx/>
              <a:buChar char="-"/>
            </a:pPr>
            <a:r>
              <a:rPr lang="fr-FR" dirty="0" smtClean="0"/>
              <a:t>Election au S.U.I. par départements (#162.000 grands électeurs, 95% élus municipaux) </a:t>
            </a:r>
          </a:p>
          <a:p>
            <a:pPr>
              <a:buFontTx/>
              <a:buChar char="-"/>
            </a:pPr>
            <a:r>
              <a:rPr lang="fr-FR" dirty="0" smtClean="0"/>
              <a:t>75% élus à la R.P. (si 3 sièges au moins), 25% au SUMADT</a:t>
            </a:r>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 L’organisation du Parlement</a:t>
            </a:r>
            <a:endParaRPr lang="fr-FR" dirty="0"/>
          </a:p>
        </p:txBody>
      </p:sp>
      <p:sp>
        <p:nvSpPr>
          <p:cNvPr id="3" name="Espace réservé du contenu 2"/>
          <p:cNvSpPr>
            <a:spLocks noGrp="1"/>
          </p:cNvSpPr>
          <p:nvPr>
            <p:ph idx="1"/>
          </p:nvPr>
        </p:nvSpPr>
        <p:spPr/>
        <p:txBody>
          <a:bodyPr/>
          <a:lstStyle/>
          <a:p>
            <a:pPr>
              <a:buNone/>
            </a:pPr>
            <a:r>
              <a:rPr lang="fr-FR" dirty="0" smtClean="0"/>
              <a:t>1° Statut des parlementaires</a:t>
            </a:r>
          </a:p>
          <a:p>
            <a:pPr>
              <a:buFontTx/>
              <a:buChar char="-"/>
            </a:pPr>
            <a:r>
              <a:rPr lang="fr-FR" dirty="0" smtClean="0"/>
              <a:t>Indemnité (#7400€ nets mensuels </a:t>
            </a:r>
            <a:r>
              <a:rPr lang="fr-FR" smtClean="0"/>
              <a:t>+ divers)</a:t>
            </a:r>
            <a:endParaRPr lang="fr-FR" dirty="0" smtClean="0"/>
          </a:p>
          <a:p>
            <a:pPr>
              <a:buFontTx/>
              <a:buChar char="-"/>
            </a:pPr>
            <a:r>
              <a:rPr lang="fr-FR" dirty="0" smtClean="0"/>
              <a:t>Immunités : </a:t>
            </a:r>
          </a:p>
          <a:p>
            <a:pPr>
              <a:buNone/>
            </a:pPr>
            <a:r>
              <a:rPr lang="fr-FR" dirty="0" smtClean="0">
                <a:sym typeface="Wingdings"/>
              </a:rPr>
              <a:t>	</a:t>
            </a:r>
            <a:r>
              <a:rPr lang="fr-FR" dirty="0" err="1" smtClean="0">
                <a:sym typeface="Wingdings"/>
              </a:rPr>
              <a:t></a:t>
            </a:r>
            <a:r>
              <a:rPr lang="fr-FR" dirty="0" smtClean="0">
                <a:sym typeface="Wingdings"/>
              </a:rPr>
              <a:t> </a:t>
            </a:r>
            <a:r>
              <a:rPr lang="fr-FR" dirty="0" smtClean="0"/>
              <a:t>irresponsabilité (art. 26-1 C) : totale</a:t>
            </a:r>
          </a:p>
          <a:p>
            <a:pPr>
              <a:buNone/>
            </a:pPr>
            <a:r>
              <a:rPr lang="fr-FR" dirty="0" smtClean="0">
                <a:sym typeface="Wingdings"/>
              </a:rPr>
              <a:t>	</a:t>
            </a:r>
            <a:r>
              <a:rPr lang="fr-FR" dirty="0" err="1" smtClean="0">
                <a:sym typeface="Wingdings"/>
              </a:rPr>
              <a:t></a:t>
            </a:r>
            <a:r>
              <a:rPr lang="fr-FR" dirty="0" smtClean="0">
                <a:sym typeface="Wingdings"/>
              </a:rPr>
              <a:t> </a:t>
            </a:r>
            <a:r>
              <a:rPr lang="fr-FR" dirty="0" smtClean="0"/>
              <a:t>inviolabilité (art. 26-2 à -4 C) : partielle</a:t>
            </a:r>
          </a:p>
          <a:p>
            <a:pPr>
              <a:buNone/>
            </a:pPr>
            <a:r>
              <a:rPr lang="fr-FR" dirty="0" smtClean="0"/>
              <a:t>- Incompatibilités (</a:t>
            </a:r>
            <a:r>
              <a:rPr lang="fr-FR" dirty="0" err="1" smtClean="0"/>
              <a:t>dep</a:t>
            </a:r>
            <a:r>
              <a:rPr lang="fr-FR" dirty="0" smtClean="0"/>
              <a:t>. 2017 : avec fonction exécutive locale)</a:t>
            </a:r>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2162"/>
          </a:xfrm>
        </p:spPr>
        <p:txBody>
          <a:bodyPr>
            <a:normAutofit fontScale="90000"/>
          </a:bodyPr>
          <a:lstStyle/>
          <a:p>
            <a:r>
              <a:rPr lang="fr-FR" sz="3200" b="1" dirty="0" smtClean="0"/>
              <a:t>2° Le fonctionnement du Parlement</a:t>
            </a:r>
            <a:br>
              <a:rPr lang="fr-FR" sz="3200" b="1" dirty="0" smtClean="0"/>
            </a:br>
            <a:endParaRPr lang="fr-FR" sz="3200" b="1" dirty="0"/>
          </a:p>
        </p:txBody>
      </p:sp>
      <p:sp>
        <p:nvSpPr>
          <p:cNvPr id="3" name="Espace réservé du contenu 2"/>
          <p:cNvSpPr>
            <a:spLocks noGrp="1"/>
          </p:cNvSpPr>
          <p:nvPr>
            <p:ph idx="1"/>
          </p:nvPr>
        </p:nvSpPr>
        <p:spPr>
          <a:xfrm>
            <a:off x="457200" y="1066800"/>
            <a:ext cx="8229600" cy="5059363"/>
          </a:xfrm>
        </p:spPr>
        <p:txBody>
          <a:bodyPr>
            <a:normAutofit fontScale="85000" lnSpcReduction="20000"/>
          </a:bodyPr>
          <a:lstStyle/>
          <a:p>
            <a:pPr>
              <a:buNone/>
            </a:pPr>
            <a:r>
              <a:rPr lang="fr-FR" dirty="0" smtClean="0"/>
              <a:t>a) Règlement intérieur</a:t>
            </a:r>
          </a:p>
          <a:p>
            <a:pPr>
              <a:buNone/>
            </a:pPr>
            <a:r>
              <a:rPr lang="fr-FR" dirty="0" smtClean="0"/>
              <a:t>b) Organes internes </a:t>
            </a:r>
          </a:p>
          <a:p>
            <a:pPr>
              <a:buNone/>
            </a:pPr>
            <a:r>
              <a:rPr lang="fr-FR" dirty="0" smtClean="0"/>
              <a:t>*Président (art. 32 C) et Bureau</a:t>
            </a:r>
          </a:p>
          <a:p>
            <a:pPr>
              <a:buNone/>
            </a:pPr>
            <a:r>
              <a:rPr lang="fr-FR" dirty="0" smtClean="0"/>
              <a:t>*Groupes politiques (art. 51-1 C : groupes d'opposition et minoritaires) (2025 : 11 à l’A.N., 8 au Sénat)</a:t>
            </a:r>
          </a:p>
          <a:p>
            <a:pPr>
              <a:buNone/>
            </a:pPr>
            <a:r>
              <a:rPr lang="fr-FR" dirty="0" smtClean="0"/>
              <a:t>*Commissions permanentes (8)</a:t>
            </a:r>
          </a:p>
          <a:p>
            <a:pPr>
              <a:buNone/>
            </a:pPr>
            <a:r>
              <a:rPr lang="fr-FR" dirty="0" smtClean="0"/>
              <a:t>*Conférence des présidents</a:t>
            </a:r>
          </a:p>
          <a:p>
            <a:pPr>
              <a:buNone/>
            </a:pPr>
            <a:r>
              <a:rPr lang="fr-FR" dirty="0" smtClean="0"/>
              <a:t>c) Organisation des débats</a:t>
            </a:r>
          </a:p>
          <a:p>
            <a:pPr>
              <a:buNone/>
            </a:pPr>
            <a:r>
              <a:rPr lang="fr-FR" dirty="0" smtClean="0"/>
              <a:t>- Sessions : ordinaires (art. 28, al. 1), extraordinaires (art. 29-30), de plein droit (art. 12, al. 3, art. 16)</a:t>
            </a:r>
          </a:p>
          <a:p>
            <a:pPr>
              <a:buNone/>
            </a:pPr>
            <a:r>
              <a:rPr lang="fr-FR" dirty="0" smtClean="0"/>
              <a:t>- Séances plénières (art. 28, al. 2 C) : 120 par an</a:t>
            </a:r>
          </a:p>
          <a:p>
            <a:pPr>
              <a:buNone/>
            </a:pPr>
            <a:r>
              <a:rPr lang="fr-FR" dirty="0" smtClean="0"/>
              <a:t>- Ordre du jour (art. 48 C) : partagé avec </a:t>
            </a:r>
            <a:r>
              <a:rPr lang="fr-FR" dirty="0" err="1" smtClean="0"/>
              <a:t>Gvt</a:t>
            </a:r>
            <a:r>
              <a:rPr lang="fr-FR" dirty="0" smtClean="0"/>
              <a:t> </a:t>
            </a:r>
            <a:r>
              <a:rPr lang="fr-FR" dirty="0" err="1" smtClean="0"/>
              <a:t>dep</a:t>
            </a:r>
            <a:r>
              <a:rPr lang="fr-FR" dirty="0" smtClean="0"/>
              <a:t>. 2008</a:t>
            </a:r>
          </a:p>
          <a:p>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62"/>
          </a:xfrm>
        </p:spPr>
        <p:txBody>
          <a:bodyPr>
            <a:normAutofit fontScale="90000"/>
          </a:bodyPr>
          <a:lstStyle/>
          <a:p>
            <a:r>
              <a:rPr lang="fr-FR" sz="3556" b="1" dirty="0" smtClean="0"/>
              <a:t>C. Les fonctions et compétences du Parlement</a:t>
            </a:r>
            <a:r>
              <a:rPr lang="fr-FR" dirty="0" smtClean="0"/>
              <a:t/>
            </a:r>
            <a:br>
              <a:rPr lang="fr-FR" dirty="0" smtClean="0"/>
            </a:br>
            <a:endParaRPr lang="fr-FR" dirty="0"/>
          </a:p>
        </p:txBody>
      </p:sp>
      <p:sp>
        <p:nvSpPr>
          <p:cNvPr id="3" name="Espace réservé du contenu 2"/>
          <p:cNvSpPr>
            <a:spLocks noGrp="1"/>
          </p:cNvSpPr>
          <p:nvPr>
            <p:ph idx="1"/>
          </p:nvPr>
        </p:nvSpPr>
        <p:spPr>
          <a:xfrm>
            <a:off x="457200" y="1143000"/>
            <a:ext cx="8229600" cy="4983163"/>
          </a:xfrm>
        </p:spPr>
        <p:txBody>
          <a:bodyPr>
            <a:normAutofit fontScale="92500" lnSpcReduction="20000"/>
          </a:bodyPr>
          <a:lstStyle/>
          <a:p>
            <a:pPr>
              <a:buNone/>
            </a:pPr>
            <a:r>
              <a:rPr lang="fr-FR" b="1" dirty="0" smtClean="0"/>
              <a:t>1° Les fonctions</a:t>
            </a:r>
          </a:p>
          <a:p>
            <a:pPr>
              <a:buNone/>
            </a:pPr>
            <a:r>
              <a:rPr lang="fr-FR" dirty="0" smtClean="0"/>
              <a:t>	- Le contrôle du Gouvernement : légitimation indirecte du Gouvernement &amp; surveillance</a:t>
            </a:r>
          </a:p>
          <a:p>
            <a:pPr>
              <a:buNone/>
            </a:pPr>
            <a:r>
              <a:rPr lang="fr-FR" dirty="0" smtClean="0"/>
              <a:t>	- Evaluation des politiques publiques : élément du contrôle</a:t>
            </a:r>
          </a:p>
          <a:p>
            <a:pPr>
              <a:buNone/>
            </a:pPr>
            <a:r>
              <a:rPr lang="fr-FR" dirty="0" smtClean="0"/>
              <a:t>	- La participation à la fonction législative : ordinaire ou organique, budgétaire, internationale, constitutionnelle </a:t>
            </a:r>
          </a:p>
          <a:p>
            <a:pPr>
              <a:buNone/>
            </a:pPr>
            <a:r>
              <a:rPr lang="fr-FR" dirty="0" smtClean="0"/>
              <a:t>&gt;Fonctions sociologiques : la représentation nationale et la socialisation du personnel politique</a:t>
            </a:r>
          </a:p>
          <a:p>
            <a:pPr>
              <a:buNone/>
            </a:pPr>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2162"/>
          </a:xfrm>
        </p:spPr>
        <p:txBody>
          <a:bodyPr>
            <a:normAutofit fontScale="90000"/>
          </a:bodyPr>
          <a:lstStyle/>
          <a:p>
            <a:r>
              <a:rPr lang="fr-FR" sz="3200" b="1" dirty="0" smtClean="0"/>
              <a:t>2° Les instruments</a:t>
            </a:r>
            <a:br>
              <a:rPr lang="fr-FR" sz="3200" b="1" dirty="0" smtClean="0"/>
            </a:br>
            <a:endParaRPr lang="fr-FR" sz="3200" b="1" dirty="0"/>
          </a:p>
        </p:txBody>
      </p:sp>
      <p:sp>
        <p:nvSpPr>
          <p:cNvPr id="3" name="Espace réservé du contenu 2"/>
          <p:cNvSpPr>
            <a:spLocks noGrp="1"/>
          </p:cNvSpPr>
          <p:nvPr>
            <p:ph idx="1"/>
          </p:nvPr>
        </p:nvSpPr>
        <p:spPr>
          <a:xfrm>
            <a:off x="457200" y="1066800"/>
            <a:ext cx="8229600" cy="5059363"/>
          </a:xfrm>
        </p:spPr>
        <p:txBody>
          <a:bodyPr>
            <a:normAutofit fontScale="85000" lnSpcReduction="20000"/>
          </a:bodyPr>
          <a:lstStyle/>
          <a:p>
            <a:pPr>
              <a:buNone/>
            </a:pPr>
            <a:r>
              <a:rPr lang="fr-FR" dirty="0" smtClean="0"/>
              <a:t>*Mise en jeu de la responsabilité politique du Gouvernement (art. 49 C)</a:t>
            </a:r>
          </a:p>
          <a:p>
            <a:pPr>
              <a:buNone/>
            </a:pPr>
            <a:r>
              <a:rPr lang="fr-FR" dirty="0" smtClean="0"/>
              <a:t>*Moyens d'information : questions écrites &amp; orales, auditions en commission &amp; missions </a:t>
            </a:r>
          </a:p>
          <a:p>
            <a:pPr>
              <a:buNone/>
            </a:pPr>
            <a:r>
              <a:rPr lang="fr-FR" dirty="0" smtClean="0"/>
              <a:t>*Enquêtes (art. 51-2 C), débats (art. 35, al. 1, art. 50-1 C)</a:t>
            </a:r>
          </a:p>
          <a:p>
            <a:pPr>
              <a:buNone/>
            </a:pPr>
            <a:r>
              <a:rPr lang="fr-FR" dirty="0" smtClean="0"/>
              <a:t>*Résolutions (art. 34-1 C et art. 88-4 C)</a:t>
            </a:r>
          </a:p>
          <a:p>
            <a:pPr>
              <a:buNone/>
            </a:pPr>
            <a:r>
              <a:rPr lang="fr-FR" dirty="0" smtClean="0"/>
              <a:t>*Autorisation à Déclaration de guerre (art. 35, al. 1)</a:t>
            </a:r>
          </a:p>
          <a:p>
            <a:pPr>
              <a:buNone/>
            </a:pPr>
            <a:r>
              <a:rPr lang="fr-FR" dirty="0" smtClean="0"/>
              <a:t>*Autorisation à la prolongation engagement forces armées (art. 35, al. 3 C)</a:t>
            </a:r>
          </a:p>
          <a:p>
            <a:pPr>
              <a:buNone/>
            </a:pPr>
            <a:r>
              <a:rPr lang="fr-FR" dirty="0" smtClean="0"/>
              <a:t>*Mise en jeu procédure destitution du PR (art. 68 C)</a:t>
            </a:r>
          </a:p>
          <a:p>
            <a:pPr>
              <a:buNone/>
            </a:pPr>
            <a:r>
              <a:rPr lang="fr-FR" dirty="0" smtClean="0"/>
              <a:t>*Prolongation de l'état de siège (art. 36 C) et de l’état d’urgence (lois 1955 à 2020)</a:t>
            </a:r>
          </a:p>
          <a:p>
            <a:pPr>
              <a:buNone/>
            </a:pPr>
            <a:r>
              <a:rPr lang="fr-FR" dirty="0" smtClean="0"/>
              <a:t>*En matière européenne (art. 88 C)</a:t>
            </a:r>
          </a:p>
          <a:p>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935162"/>
          </a:xfrm>
        </p:spPr>
        <p:txBody>
          <a:bodyPr>
            <a:normAutofit fontScale="90000"/>
          </a:bodyPr>
          <a:lstStyle/>
          <a:p>
            <a:r>
              <a:rPr lang="fr-FR" sz="4000" b="1" dirty="0" smtClean="0"/>
              <a:t>Leçon n°7. L’élaboration des normes générales dans le parlementarisme rationalisé</a:t>
            </a:r>
            <a:r>
              <a:rPr lang="fr-FR" dirty="0" smtClean="0"/>
              <a:t/>
            </a:r>
            <a:br>
              <a:rPr lang="fr-FR" dirty="0" smtClean="0"/>
            </a:br>
            <a:endParaRPr lang="fr-FR" dirty="0"/>
          </a:p>
        </p:txBody>
      </p:sp>
      <p:sp>
        <p:nvSpPr>
          <p:cNvPr id="3" name="Espace réservé du contenu 2"/>
          <p:cNvSpPr>
            <a:spLocks noGrp="1"/>
          </p:cNvSpPr>
          <p:nvPr>
            <p:ph idx="1"/>
          </p:nvPr>
        </p:nvSpPr>
        <p:spPr>
          <a:xfrm>
            <a:off x="457200" y="2209800"/>
            <a:ext cx="8229600" cy="4419600"/>
          </a:xfrm>
        </p:spPr>
        <p:txBody>
          <a:bodyPr>
            <a:normAutofit fontScale="62500" lnSpcReduction="20000"/>
          </a:bodyPr>
          <a:lstStyle/>
          <a:p>
            <a:pPr marL="514350" indent="-514350">
              <a:buAutoNum type="alphaUcPeriod"/>
            </a:pPr>
            <a:r>
              <a:rPr lang="fr-FR" sz="4000" b="1" dirty="0" smtClean="0"/>
              <a:t>Le partage des compétences normatives entre Parlement et Gouvernement</a:t>
            </a:r>
            <a:endParaRPr lang="fr-FR" dirty="0" smtClean="0"/>
          </a:p>
          <a:p>
            <a:pPr>
              <a:buFontTx/>
              <a:buChar char="-"/>
            </a:pPr>
            <a:r>
              <a:rPr lang="fr-FR" sz="4364" dirty="0" smtClean="0"/>
              <a:t>Loi formelle et règlement : un distinction de type formel</a:t>
            </a:r>
          </a:p>
          <a:p>
            <a:pPr>
              <a:buNone/>
            </a:pPr>
            <a:r>
              <a:rPr lang="fr-FR" sz="4364" dirty="0" smtClean="0"/>
              <a:t>	&gt; Loi formelle : adoptée par le Parlement ou par référendum</a:t>
            </a:r>
          </a:p>
          <a:p>
            <a:pPr>
              <a:buNone/>
            </a:pPr>
            <a:r>
              <a:rPr lang="fr-FR" sz="4364" dirty="0" smtClean="0"/>
              <a:t>	&gt;Règlement : adopté par le pouvoir exécutif</a:t>
            </a:r>
          </a:p>
          <a:p>
            <a:pPr>
              <a:buNone/>
            </a:pPr>
            <a:r>
              <a:rPr lang="fr-FR" sz="4364" b="1" dirty="0" smtClean="0"/>
              <a:t>1° Le domaine de la loi</a:t>
            </a:r>
            <a:endParaRPr lang="fr-FR" sz="4364" dirty="0" smtClean="0"/>
          </a:p>
          <a:p>
            <a:pPr>
              <a:buNone/>
            </a:pPr>
            <a:r>
              <a:rPr lang="fr-FR" sz="4364" dirty="0" smtClean="0"/>
              <a:t>	- Avant 1958 : illimité</a:t>
            </a:r>
          </a:p>
          <a:p>
            <a:pPr>
              <a:buNone/>
            </a:pPr>
            <a:r>
              <a:rPr lang="fr-FR" sz="4364" dirty="0" smtClean="0"/>
              <a:t>	- Depuis 1958 (art. 34 et autres)</a:t>
            </a:r>
          </a:p>
          <a:p>
            <a:pPr>
              <a:buNone/>
            </a:pPr>
            <a:r>
              <a:rPr lang="fr-FR" dirty="0" smtClean="0"/>
              <a:t> </a:t>
            </a:r>
          </a:p>
          <a:p>
            <a:pPr marL="514350" indent="-514350">
              <a:buNone/>
            </a:pPr>
            <a:endParaRPr lang="fr-FR" dirty="0" smtClean="0"/>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 des T.D. (Aperçu)</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1. La IV</a:t>
            </a:r>
            <a:r>
              <a:rPr lang="fr-FR" baseline="30000" dirty="0" smtClean="0"/>
              <a:t>e</a:t>
            </a:r>
            <a:r>
              <a:rPr lang="fr-FR" dirty="0" smtClean="0"/>
              <a:t> République</a:t>
            </a:r>
          </a:p>
          <a:p>
            <a:r>
              <a:rPr lang="fr-FR" dirty="0" smtClean="0"/>
              <a:t>2. Origines et caractères généraux de la V</a:t>
            </a:r>
            <a:r>
              <a:rPr lang="fr-FR" baseline="30000" dirty="0" smtClean="0"/>
              <a:t>e</a:t>
            </a:r>
            <a:r>
              <a:rPr lang="fr-FR" dirty="0" smtClean="0"/>
              <a:t> République</a:t>
            </a:r>
          </a:p>
          <a:p>
            <a:r>
              <a:rPr lang="fr-FR" dirty="0" smtClean="0"/>
              <a:t>3. Le Président de la République</a:t>
            </a:r>
          </a:p>
          <a:p>
            <a:r>
              <a:rPr lang="fr-FR" dirty="0" smtClean="0"/>
              <a:t>4. Le Gouvernement</a:t>
            </a:r>
          </a:p>
          <a:p>
            <a:r>
              <a:rPr lang="fr-FR" dirty="0" smtClean="0"/>
              <a:t>5. Les assemblées parlementaires</a:t>
            </a:r>
          </a:p>
          <a:p>
            <a:r>
              <a:rPr lang="fr-FR" dirty="0" smtClean="0"/>
              <a:t>6. L’élaboration </a:t>
            </a:r>
            <a:r>
              <a:rPr lang="fr-FR" smtClean="0"/>
              <a:t>des normes</a:t>
            </a:r>
          </a:p>
          <a:p>
            <a:r>
              <a:rPr lang="fr-FR" dirty="0" smtClean="0"/>
              <a:t>7. Le Conseil constitutionnel</a:t>
            </a:r>
          </a:p>
          <a:p>
            <a:r>
              <a:rPr lang="fr-FR" dirty="0" smtClean="0"/>
              <a:t>8. La QPC</a:t>
            </a:r>
          </a:p>
          <a:p>
            <a:r>
              <a:rPr lang="fr-FR" dirty="0" smtClean="0"/>
              <a:t>9. Révisions de la Constitution</a:t>
            </a:r>
          </a:p>
          <a:p>
            <a:r>
              <a:rPr lang="fr-FR" dirty="0" smtClean="0"/>
              <a:t>10. Bilan sur la V</a:t>
            </a:r>
            <a:r>
              <a:rPr lang="fr-FR" baseline="30000" dirty="0" smtClean="0"/>
              <a:t>e</a:t>
            </a:r>
            <a:r>
              <a:rPr lang="fr-FR" dirty="0" smtClean="0"/>
              <a:t> République </a:t>
            </a:r>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25562"/>
          </a:xfrm>
        </p:spPr>
        <p:txBody>
          <a:bodyPr>
            <a:normAutofit/>
          </a:bodyPr>
          <a:lstStyle/>
          <a:p>
            <a:r>
              <a:rPr lang="fr-FR" sz="3200" b="1" dirty="0" smtClean="0"/>
              <a:t>2° Le domaine réglementaire et sa protection</a:t>
            </a:r>
            <a:endParaRPr lang="fr-FR" sz="3200" dirty="0"/>
          </a:p>
        </p:txBody>
      </p:sp>
      <p:sp>
        <p:nvSpPr>
          <p:cNvPr id="3" name="Espace réservé du contenu 2"/>
          <p:cNvSpPr>
            <a:spLocks noGrp="1"/>
          </p:cNvSpPr>
          <p:nvPr>
            <p:ph idx="1"/>
          </p:nvPr>
        </p:nvSpPr>
        <p:spPr>
          <a:xfrm>
            <a:off x="457200" y="1828800"/>
            <a:ext cx="8229600" cy="4724400"/>
          </a:xfrm>
        </p:spPr>
        <p:txBody>
          <a:bodyPr>
            <a:normAutofit fontScale="62500" lnSpcReduction="20000"/>
          </a:bodyPr>
          <a:lstStyle/>
          <a:p>
            <a:pPr marL="514350" indent="-514350">
              <a:buAutoNum type="alphaLcParenR"/>
            </a:pPr>
            <a:r>
              <a:rPr lang="fr-FR" sz="5091" b="1" dirty="0" smtClean="0"/>
              <a:t>Domaine et nature du règlement</a:t>
            </a:r>
            <a:endParaRPr lang="fr-FR" sz="5091" dirty="0" smtClean="0"/>
          </a:p>
          <a:p>
            <a:pPr>
              <a:buNone/>
            </a:pPr>
            <a:r>
              <a:rPr lang="fr-FR" sz="5091" dirty="0" smtClean="0"/>
              <a:t>- Classique : règlement d’application de la loi</a:t>
            </a:r>
          </a:p>
          <a:p>
            <a:pPr>
              <a:buFontTx/>
              <a:buChar char="-"/>
            </a:pPr>
            <a:r>
              <a:rPr lang="fr-FR" sz="5091" dirty="0" smtClean="0"/>
              <a:t>Innovation 1958 : le règlement autonome</a:t>
            </a:r>
          </a:p>
          <a:p>
            <a:pPr>
              <a:buFontTx/>
              <a:buChar char="-"/>
            </a:pPr>
            <a:r>
              <a:rPr lang="fr-FR" sz="5091" dirty="0" smtClean="0"/>
              <a:t>Titulaire : le PM (art. 21 C) ; possibilité de délégations</a:t>
            </a:r>
          </a:p>
          <a:p>
            <a:pPr>
              <a:buNone/>
            </a:pPr>
            <a:r>
              <a:rPr lang="fr-FR" sz="5091" dirty="0" smtClean="0"/>
              <a:t>- Nature du règlement : un acte administratif, soumis à la loi, aux PGD et aux normes de valeur constitutionnelle</a:t>
            </a:r>
          </a:p>
          <a:p>
            <a:pPr>
              <a:buNone/>
            </a:pPr>
            <a:r>
              <a:rPr lang="fr-FR" sz="5091" dirty="0" smtClean="0"/>
              <a:t> </a:t>
            </a:r>
          </a:p>
          <a:p>
            <a:endParaRPr lang="fr-FR" dirty="0" smtClean="0"/>
          </a:p>
          <a:p>
            <a:pPr>
              <a:buNone/>
            </a:pPr>
            <a:r>
              <a:rPr lang="fr-FR" dirty="0" smtClean="0"/>
              <a:t> </a:t>
            </a:r>
          </a:p>
          <a:p>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11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914400"/>
            <a:ext cx="8229600" cy="5211763"/>
          </a:xfrm>
        </p:spPr>
        <p:txBody>
          <a:bodyPr>
            <a:normAutofit fontScale="85000" lnSpcReduction="20000"/>
          </a:bodyPr>
          <a:lstStyle/>
          <a:p>
            <a:pPr>
              <a:buNone/>
            </a:pPr>
            <a:r>
              <a:rPr lang="fr-FR" b="1" dirty="0" smtClean="0"/>
              <a:t>b) Protection du domaine réglementaire</a:t>
            </a:r>
          </a:p>
          <a:p>
            <a:pPr>
              <a:buNone/>
            </a:pPr>
            <a:r>
              <a:rPr lang="fr-FR" dirty="0" smtClean="0"/>
              <a:t>- En cours de procédure législative (art. 41 C)</a:t>
            </a:r>
          </a:p>
          <a:p>
            <a:pPr>
              <a:buNone/>
            </a:pPr>
            <a:r>
              <a:rPr lang="fr-FR" dirty="0" smtClean="0"/>
              <a:t>- Après vote définitif mais avant promulgation (art. 61, al. 2 C)</a:t>
            </a:r>
          </a:p>
          <a:p>
            <a:pPr>
              <a:buNone/>
            </a:pPr>
            <a:r>
              <a:rPr lang="fr-FR" dirty="0" smtClean="0"/>
              <a:t>- Après entrée en vigueur de la loi (art. 37, al. 2 C)</a:t>
            </a:r>
          </a:p>
          <a:p>
            <a:pPr>
              <a:buNone/>
            </a:pPr>
            <a:r>
              <a:rPr lang="fr-FR" dirty="0" smtClean="0"/>
              <a:t>     &gt;Lois adoptées avant 1958 : décret après avis du CE</a:t>
            </a:r>
          </a:p>
          <a:p>
            <a:pPr>
              <a:buNone/>
            </a:pPr>
            <a:r>
              <a:rPr lang="fr-FR" dirty="0" smtClean="0"/>
              <a:t>     &gt;Lois adoptées après 1958 : déclassement après accord du Conseil constitutionnel</a:t>
            </a:r>
          </a:p>
          <a:p>
            <a:pPr>
              <a:buNone/>
            </a:pPr>
            <a:r>
              <a:rPr lang="fr-FR" dirty="0" smtClean="0"/>
              <a:t> </a:t>
            </a:r>
          </a:p>
          <a:p>
            <a:pPr>
              <a:buNone/>
            </a:pPr>
            <a:r>
              <a:rPr lang="fr-FR" dirty="0" smtClean="0"/>
              <a:t>c</a:t>
            </a:r>
            <a:r>
              <a:rPr lang="fr-FR" b="1" dirty="0" smtClean="0"/>
              <a:t>) Relativité du domaine réglementaire autonome</a:t>
            </a:r>
          </a:p>
          <a:p>
            <a:pPr>
              <a:buNone/>
            </a:pPr>
            <a:r>
              <a:rPr lang="fr-FR" dirty="0" smtClean="0"/>
              <a:t>- Décision du C.C. du 30 juillet 1982</a:t>
            </a:r>
          </a:p>
          <a:p>
            <a:pPr>
              <a:buNone/>
            </a:pPr>
            <a:r>
              <a:rPr lang="fr-FR" dirty="0" smtClean="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3° Les ordonnances (art. 38 C)</a:t>
            </a:r>
            <a:r>
              <a:rPr lang="fr-FR" dirty="0" smtClean="0"/>
              <a:t/>
            </a:r>
            <a:br>
              <a:rPr lang="fr-FR" dirty="0" smtClean="0"/>
            </a:br>
            <a:endParaRPr lang="fr-FR" dirty="0"/>
          </a:p>
        </p:txBody>
      </p:sp>
      <p:sp>
        <p:nvSpPr>
          <p:cNvPr id="3" name="Espace réservé du contenu 2"/>
          <p:cNvSpPr>
            <a:spLocks noGrp="1"/>
          </p:cNvSpPr>
          <p:nvPr>
            <p:ph idx="1"/>
          </p:nvPr>
        </p:nvSpPr>
        <p:spPr>
          <a:xfrm>
            <a:off x="457200" y="1417638"/>
            <a:ext cx="8229600" cy="4708525"/>
          </a:xfrm>
        </p:spPr>
        <p:txBody>
          <a:bodyPr>
            <a:normAutofit fontScale="55000" lnSpcReduction="20000"/>
          </a:bodyPr>
          <a:lstStyle/>
          <a:p>
            <a:r>
              <a:rPr lang="fr-FR" dirty="0" smtClean="0"/>
              <a:t>- La constitutionnalisation de la pratique des décrets-lois d'avant 1958</a:t>
            </a:r>
          </a:p>
          <a:p>
            <a:r>
              <a:rPr lang="fr-FR" dirty="0" smtClean="0"/>
              <a:t>- Au sens strict : pas une délégation de pouvoir législatif mais une délégation limitée (dans le temps et par son objet) de l'écriture normative dans le domaine législatif</a:t>
            </a:r>
          </a:p>
          <a:p>
            <a:r>
              <a:rPr lang="fr-FR" dirty="0" smtClean="0"/>
              <a:t>- Contrôle parlementaire en amont : la loi d'habilitation (= autorisation au Gouvernement de rédiger par ordonnance dans le domaine matériel de la loi)</a:t>
            </a:r>
          </a:p>
          <a:p>
            <a:r>
              <a:rPr lang="fr-FR" dirty="0" smtClean="0"/>
              <a:t>- Contrôle parlementaire en aval : l'ordonnance reste un acte administratif et ne devient éventuellement une loi que si elle est ratifiée par le Parlement.</a:t>
            </a:r>
          </a:p>
          <a:p>
            <a:r>
              <a:rPr lang="fr-FR" dirty="0" smtClean="0"/>
              <a:t>-  Adoption en conseil des ministres avec signature du président de la République</a:t>
            </a:r>
          </a:p>
          <a:p>
            <a:r>
              <a:rPr lang="fr-FR" dirty="0" smtClean="0"/>
              <a:t>- Publication</a:t>
            </a:r>
          </a:p>
          <a:p>
            <a:r>
              <a:rPr lang="fr-FR" dirty="0" smtClean="0"/>
              <a:t>- Dépôt d'un projet de loi de ratification sur le bureau des assemblées</a:t>
            </a:r>
          </a:p>
          <a:p>
            <a:r>
              <a:rPr lang="fr-FR" dirty="0" smtClean="0"/>
              <a:t>- Inflation dans l'utilisation des ordonnances depuis les années 2000</a:t>
            </a:r>
          </a:p>
          <a:p>
            <a:r>
              <a:rPr lang="fr-FR" dirty="0" smtClean="0"/>
              <a:t>- Etrange revirement de jurisprudence du Conseil constitutionnel : déc. QPC du 28 mai 2020)</a:t>
            </a:r>
          </a:p>
          <a:p>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b="1" dirty="0" smtClean="0"/>
              <a:t>B. La procédure législative ordinaire</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92500" lnSpcReduction="20000"/>
          </a:bodyPr>
          <a:lstStyle/>
          <a:p>
            <a:pPr>
              <a:buNone/>
            </a:pPr>
            <a:r>
              <a:rPr lang="fr-FR" b="1" dirty="0" smtClean="0"/>
              <a:t>1. Dépôt</a:t>
            </a:r>
            <a:endParaRPr lang="fr-FR" dirty="0" smtClean="0"/>
          </a:p>
          <a:p>
            <a:pPr>
              <a:buNone/>
            </a:pPr>
            <a:r>
              <a:rPr lang="fr-FR" dirty="0" smtClean="0"/>
              <a:t>a) Initiative : PM ("projet") ou chaque parlementaire ("proposition")</a:t>
            </a:r>
          </a:p>
          <a:p>
            <a:pPr>
              <a:buNone/>
            </a:pPr>
            <a:r>
              <a:rPr lang="fr-FR" dirty="0" smtClean="0"/>
              <a:t>b) Recevabilité : financière (art. 40 C)</a:t>
            </a:r>
          </a:p>
          <a:p>
            <a:pPr>
              <a:buNone/>
            </a:pPr>
            <a:r>
              <a:rPr lang="fr-FR" dirty="0" smtClean="0"/>
              <a:t>c) Présentation : exposé des motifs, étude d'impact</a:t>
            </a:r>
          </a:p>
          <a:p>
            <a:pPr>
              <a:buNone/>
            </a:pPr>
            <a:r>
              <a:rPr lang="fr-FR" dirty="0" smtClean="0"/>
              <a:t> </a:t>
            </a:r>
          </a:p>
          <a:p>
            <a:pPr>
              <a:buNone/>
            </a:pPr>
            <a:r>
              <a:rPr lang="fr-FR" b="1" dirty="0" smtClean="0"/>
              <a:t>2. Examen préalable en commission</a:t>
            </a:r>
            <a:endParaRPr lang="fr-FR" dirty="0" smtClean="0"/>
          </a:p>
          <a:p>
            <a:pPr>
              <a:buNone/>
            </a:pPr>
            <a:r>
              <a:rPr lang="fr-FR" dirty="0" smtClean="0"/>
              <a:t>- Commission permanente ou spéciale</a:t>
            </a:r>
          </a:p>
          <a:p>
            <a:pPr>
              <a:buFontTx/>
              <a:buChar char="-"/>
            </a:pPr>
            <a:r>
              <a:rPr lang="fr-FR" dirty="0" smtClean="0"/>
              <a:t>Présence du Gouvernement </a:t>
            </a:r>
          </a:p>
          <a:p>
            <a:pPr>
              <a:buNone/>
            </a:pPr>
            <a:r>
              <a:rPr lang="fr-FR" dirty="0" smtClean="0"/>
              <a:t> </a:t>
            </a:r>
          </a:p>
          <a:p>
            <a:endParaRPr lang="fr-F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349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838200"/>
            <a:ext cx="8229600" cy="5287963"/>
          </a:xfrm>
        </p:spPr>
        <p:txBody>
          <a:bodyPr>
            <a:normAutofit fontScale="77500" lnSpcReduction="20000"/>
          </a:bodyPr>
          <a:lstStyle/>
          <a:p>
            <a:pPr>
              <a:buNone/>
            </a:pPr>
            <a:r>
              <a:rPr lang="fr-FR" b="1" dirty="0" smtClean="0"/>
              <a:t>3. Séance plénière</a:t>
            </a:r>
            <a:endParaRPr lang="fr-FR" dirty="0" smtClean="0"/>
          </a:p>
          <a:p>
            <a:pPr>
              <a:buNone/>
            </a:pPr>
            <a:r>
              <a:rPr lang="fr-FR" dirty="0" smtClean="0"/>
              <a:t>- Inscription à l'ordre du jour (art. 48 C, assoupli en 2008) ; délais instaurés en 2008 (art. 42, al. 3 C) sauf procédure accélérée ou </a:t>
            </a:r>
            <a:r>
              <a:rPr lang="fr-FR" dirty="0" err="1" smtClean="0"/>
              <a:t>pj</a:t>
            </a:r>
            <a:r>
              <a:rPr lang="fr-FR" dirty="0" smtClean="0"/>
              <a:t>. LF ou état de crise (art. 42, al. 4 C)</a:t>
            </a:r>
          </a:p>
          <a:p>
            <a:pPr>
              <a:buNone/>
            </a:pPr>
            <a:r>
              <a:rPr lang="fr-FR" dirty="0" smtClean="0"/>
              <a:t>- La discussion s'engage sur le texte issu de la commission (</a:t>
            </a:r>
            <a:r>
              <a:rPr lang="fr-FR" dirty="0" err="1" smtClean="0"/>
              <a:t>dep</a:t>
            </a:r>
            <a:r>
              <a:rPr lang="fr-FR" dirty="0" smtClean="0"/>
              <a:t>. 2008, contra : 1958-2008) sauf LC, LF et LFSS (art. 42, al. 1 C).</a:t>
            </a:r>
          </a:p>
          <a:p>
            <a:pPr>
              <a:buNone/>
            </a:pPr>
            <a:r>
              <a:rPr lang="fr-FR" dirty="0" smtClean="0"/>
              <a:t>- Discussion générale puis article par article</a:t>
            </a:r>
          </a:p>
          <a:p>
            <a:pPr>
              <a:buNone/>
            </a:pPr>
            <a:r>
              <a:rPr lang="fr-FR" dirty="0" smtClean="0"/>
              <a:t>- Droit d'amendement (chaque parlementaire et le Gouvernement) (art. 44, al. 1 C)</a:t>
            </a:r>
          </a:p>
          <a:p>
            <a:pPr>
              <a:buNone/>
            </a:pPr>
            <a:r>
              <a:rPr lang="fr-FR" dirty="0" smtClean="0"/>
              <a:t>- Adoption : en principe à la majorité simple</a:t>
            </a:r>
          </a:p>
          <a:p>
            <a:pPr>
              <a:buNone/>
            </a:pPr>
            <a:r>
              <a:rPr lang="fr-FR" dirty="0" smtClean="0"/>
              <a:t>	*Vote bloqué (art. 44, al. 3 C) possible à l'A.N. et au Sénat</a:t>
            </a:r>
          </a:p>
          <a:p>
            <a:pPr>
              <a:buNone/>
            </a:pPr>
            <a:r>
              <a:rPr lang="fr-FR" dirty="0" smtClean="0"/>
              <a:t>	*Question de confiance sur un texte (art. 49, al. 3 C) : seulement à l'A.N.</a:t>
            </a:r>
          </a:p>
          <a:p>
            <a:endParaRPr lang="fr-F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873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990600"/>
            <a:ext cx="8229600" cy="5135563"/>
          </a:xfrm>
        </p:spPr>
        <p:txBody>
          <a:bodyPr>
            <a:normAutofit fontScale="70000" lnSpcReduction="20000"/>
          </a:bodyPr>
          <a:lstStyle/>
          <a:p>
            <a:pPr>
              <a:buNone/>
            </a:pPr>
            <a:r>
              <a:rPr lang="fr-FR" b="1" dirty="0" smtClean="0"/>
              <a:t>4. Bicamérisme législatif</a:t>
            </a:r>
            <a:endParaRPr lang="fr-FR" dirty="0" smtClean="0"/>
          </a:p>
          <a:p>
            <a:pPr>
              <a:buNone/>
            </a:pPr>
            <a:r>
              <a:rPr lang="fr-FR" dirty="0" smtClean="0"/>
              <a:t>- La "navette" entre A.N. et S.</a:t>
            </a:r>
          </a:p>
          <a:p>
            <a:pPr>
              <a:buNone/>
            </a:pPr>
            <a:r>
              <a:rPr lang="fr-FR" dirty="0" smtClean="0"/>
              <a:t>- Convocation d'une Commission mixte paritaire (art. 45, al. 2 et 4 C) : 7 dép.+7 </a:t>
            </a:r>
            <a:r>
              <a:rPr lang="fr-FR" dirty="0" err="1" smtClean="0"/>
              <a:t>sén</a:t>
            </a:r>
            <a:r>
              <a:rPr lang="fr-FR" dirty="0" smtClean="0"/>
              <a:t>.</a:t>
            </a:r>
          </a:p>
          <a:p>
            <a:pPr>
              <a:buNone/>
            </a:pPr>
            <a:r>
              <a:rPr lang="fr-FR" dirty="0" smtClean="0"/>
              <a:t>- Procédure accélérée (ex "urgence") =&gt; 1 seule navette (art. 45, al. 2 C)</a:t>
            </a:r>
          </a:p>
          <a:p>
            <a:pPr>
              <a:buNone/>
            </a:pPr>
            <a:r>
              <a:rPr lang="fr-FR" dirty="0" smtClean="0"/>
              <a:t>- Octroi du "dernier mot" à l'A.N. décidé par le PM (art. 45, al. 4 C)</a:t>
            </a:r>
          </a:p>
          <a:p>
            <a:pPr>
              <a:buNone/>
            </a:pPr>
            <a:r>
              <a:rPr lang="fr-FR" dirty="0" smtClean="0"/>
              <a:t>- Eventuelle 2e délibération demandée par le PR (avec contreseing, art. 10, al. 2 C)</a:t>
            </a:r>
          </a:p>
          <a:p>
            <a:pPr>
              <a:buNone/>
            </a:pPr>
            <a:r>
              <a:rPr lang="fr-FR" dirty="0" smtClean="0"/>
              <a:t> </a:t>
            </a:r>
          </a:p>
          <a:p>
            <a:pPr>
              <a:buNone/>
            </a:pPr>
            <a:r>
              <a:rPr lang="fr-FR" b="1" dirty="0" smtClean="0"/>
              <a:t>5. La phase </a:t>
            </a:r>
            <a:r>
              <a:rPr lang="fr-FR" b="1" dirty="0" err="1" smtClean="0"/>
              <a:t>post-parlementaire</a:t>
            </a:r>
            <a:r>
              <a:rPr lang="fr-FR" b="1" dirty="0" smtClean="0"/>
              <a:t> </a:t>
            </a:r>
            <a:endParaRPr lang="fr-FR" dirty="0" smtClean="0"/>
          </a:p>
          <a:p>
            <a:pPr>
              <a:buNone/>
            </a:pPr>
            <a:r>
              <a:rPr lang="fr-FR" dirty="0" smtClean="0"/>
              <a:t>- Eventuelle saisine du Conseil constitutionnel d'un texte de loi voté (art. 61, al. 2 C)</a:t>
            </a:r>
          </a:p>
          <a:p>
            <a:pPr>
              <a:buNone/>
            </a:pPr>
            <a:r>
              <a:rPr lang="fr-FR" dirty="0" smtClean="0"/>
              <a:t>- Promulgation dans les 15 jours par le PR (décret contresigné)</a:t>
            </a:r>
          </a:p>
          <a:p>
            <a:pPr>
              <a:buNone/>
            </a:pPr>
            <a:r>
              <a:rPr lang="fr-FR" dirty="0" smtClean="0"/>
              <a:t>- Publication au Journal officiel =&gt; la loi est exécutoire</a:t>
            </a:r>
          </a:p>
          <a:p>
            <a:endParaRPr lang="fr-F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b="1" dirty="0" smtClean="0"/>
              <a:t>C. Les procédures législatives spéciales</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pPr>
              <a:buNone/>
            </a:pPr>
            <a:r>
              <a:rPr lang="fr-FR" b="1" dirty="0" smtClean="0"/>
              <a:t>1. Lois organiques (art. 46 C)</a:t>
            </a:r>
            <a:endParaRPr lang="fr-FR" dirty="0" smtClean="0"/>
          </a:p>
          <a:p>
            <a:pPr>
              <a:buNone/>
            </a:pPr>
            <a:r>
              <a:rPr lang="fr-FR" b="1" dirty="0" smtClean="0"/>
              <a:t>2. Lois constitutionnelles (art. 89 C)</a:t>
            </a:r>
            <a:endParaRPr lang="fr-FR" dirty="0" smtClean="0"/>
          </a:p>
          <a:p>
            <a:pPr>
              <a:buNone/>
            </a:pPr>
            <a:r>
              <a:rPr lang="fr-FR" b="1" dirty="0" smtClean="0"/>
              <a:t>3. Lois d'autorisation à ratification des traités (art. 53 C)</a:t>
            </a:r>
            <a:endParaRPr lang="fr-FR" dirty="0" smtClean="0"/>
          </a:p>
          <a:p>
            <a:pPr>
              <a:buNone/>
            </a:pPr>
            <a:r>
              <a:rPr lang="fr-FR" b="1" dirty="0" smtClean="0"/>
              <a:t>4. Lois de finances (art. 47 C) &amp; de financement de la Sécurité sociale (art. 47-1 C, </a:t>
            </a:r>
            <a:r>
              <a:rPr lang="fr-FR" b="1" dirty="0" err="1" smtClean="0"/>
              <a:t>dep</a:t>
            </a:r>
            <a:r>
              <a:rPr lang="fr-FR" b="1" dirty="0" smtClean="0"/>
              <a:t>. 1996)</a:t>
            </a:r>
            <a:r>
              <a:rPr lang="fr-FR" dirty="0" smtClean="0"/>
              <a:t> </a:t>
            </a:r>
            <a:endParaRPr lang="fr-F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t>D. Le référendum de l’article 11</a:t>
            </a:r>
            <a:endParaRPr lang="fr-FR" sz="4000" b="1" dirty="0"/>
          </a:p>
        </p:txBody>
      </p:sp>
      <p:sp>
        <p:nvSpPr>
          <p:cNvPr id="3" name="Espace réservé du contenu 2"/>
          <p:cNvSpPr>
            <a:spLocks noGrp="1"/>
          </p:cNvSpPr>
          <p:nvPr>
            <p:ph idx="1"/>
          </p:nvPr>
        </p:nvSpPr>
        <p:spPr>
          <a:xfrm>
            <a:off x="457200" y="1600200"/>
            <a:ext cx="8229600" cy="4495799"/>
          </a:xfrm>
        </p:spPr>
        <p:txBody>
          <a:bodyPr>
            <a:normAutofit fontScale="70000" lnSpcReduction="20000"/>
          </a:bodyPr>
          <a:lstStyle/>
          <a:p>
            <a:pPr>
              <a:buFontTx/>
              <a:buChar char="-"/>
            </a:pPr>
            <a:r>
              <a:rPr lang="fr-FR" dirty="0" smtClean="0"/>
              <a:t>Un instrument nouveau en 1958 pour rompre avec la démocratie </a:t>
            </a:r>
            <a:r>
              <a:rPr lang="fr-FR" dirty="0" err="1" smtClean="0"/>
              <a:t>ultra-représentative</a:t>
            </a:r>
            <a:endParaRPr lang="fr-FR" dirty="0" smtClean="0"/>
          </a:p>
          <a:p>
            <a:pPr>
              <a:buFontTx/>
              <a:buChar char="-"/>
            </a:pPr>
            <a:r>
              <a:rPr lang="fr-FR" dirty="0" smtClean="0"/>
              <a:t>Un usage « plébiscitaire » sous de Gaulle (1961, 1962, 1969)</a:t>
            </a:r>
          </a:p>
          <a:p>
            <a:pPr>
              <a:buFontTx/>
              <a:buChar char="-"/>
            </a:pPr>
            <a:r>
              <a:rPr lang="fr-FR" dirty="0" smtClean="0"/>
              <a:t>Un usage controversé pour réviser la Constitution formelle (1962, 1969) </a:t>
            </a:r>
          </a:p>
          <a:p>
            <a:pPr>
              <a:buFontTx/>
              <a:buChar char="-"/>
            </a:pPr>
            <a:r>
              <a:rPr lang="fr-FR" dirty="0" smtClean="0"/>
              <a:t>Sa raréfaction depuis 1969 (1972, 1988, 2005)</a:t>
            </a:r>
          </a:p>
          <a:p>
            <a:pPr>
              <a:buFontTx/>
              <a:buChar char="-"/>
            </a:pPr>
            <a:r>
              <a:rPr lang="fr-FR" dirty="0" smtClean="0"/>
              <a:t>L’ajout d’un 2</a:t>
            </a:r>
            <a:r>
              <a:rPr lang="fr-FR" baseline="30000" dirty="0" smtClean="0"/>
              <a:t>e</a:t>
            </a:r>
            <a:r>
              <a:rPr lang="fr-FR" dirty="0" smtClean="0"/>
              <a:t> type en 2008 : le référendum d’initiative minoritaire partagée (2008)</a:t>
            </a:r>
          </a:p>
          <a:p>
            <a:pPr>
              <a:buFontTx/>
              <a:buChar char="-"/>
            </a:pPr>
            <a:r>
              <a:rPr lang="fr-FR" dirty="0" smtClean="0"/>
              <a:t>Un champ vaguement délimité : </a:t>
            </a:r>
          </a:p>
          <a:p>
            <a:pPr>
              <a:buFontTx/>
              <a:buChar char="•"/>
            </a:pPr>
            <a:r>
              <a:rPr lang="fr-FR" dirty="0" smtClean="0"/>
              <a:t>« Organisation des pouvoirs publics »</a:t>
            </a:r>
          </a:p>
          <a:p>
            <a:pPr>
              <a:buFontTx/>
              <a:buChar char="•"/>
            </a:pPr>
            <a:r>
              <a:rPr lang="fr-FR" dirty="0" smtClean="0"/>
              <a:t>« Réformes économiques, sociales ou environnementales et services publics afférents» (</a:t>
            </a:r>
            <a:r>
              <a:rPr lang="fr-FR" dirty="0" err="1" smtClean="0"/>
              <a:t>dep</a:t>
            </a:r>
            <a:r>
              <a:rPr lang="fr-FR" dirty="0" smtClean="0"/>
              <a:t>. 1995)</a:t>
            </a:r>
          </a:p>
          <a:p>
            <a:pPr>
              <a:buFontTx/>
              <a:buChar char="•"/>
            </a:pPr>
            <a:r>
              <a:rPr lang="fr-FR" dirty="0" smtClean="0"/>
              <a:t>Autorisation à ratifier traité international</a:t>
            </a:r>
          </a:p>
          <a:p>
            <a:pPr>
              <a:buFontTx/>
              <a:buChar char="-"/>
            </a:pPr>
            <a:endParaRPr lang="fr-FR" dirty="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62"/>
          </a:xfrm>
        </p:spPr>
        <p:txBody>
          <a:bodyPr>
            <a:noAutofit/>
          </a:bodyPr>
          <a:lstStyle/>
          <a:p>
            <a:r>
              <a:rPr lang="fr-FR" sz="2800" b="1" dirty="0" smtClean="0"/>
              <a:t>Règles d’encadrement du référendum de l’article 11</a:t>
            </a:r>
            <a:endParaRPr lang="fr-FR" sz="2800" b="1" dirty="0"/>
          </a:p>
        </p:txBody>
      </p:sp>
      <p:sp>
        <p:nvSpPr>
          <p:cNvPr id="3" name="Espace réservé du contenu 2"/>
          <p:cNvSpPr>
            <a:spLocks noGrp="1"/>
          </p:cNvSpPr>
          <p:nvPr>
            <p:ph idx="1"/>
          </p:nvPr>
        </p:nvSpPr>
        <p:spPr>
          <a:xfrm>
            <a:off x="457200" y="1371600"/>
            <a:ext cx="8229600" cy="4754563"/>
          </a:xfrm>
        </p:spPr>
        <p:txBody>
          <a:bodyPr>
            <a:normAutofit fontScale="70000" lnSpcReduction="20000"/>
          </a:bodyPr>
          <a:lstStyle/>
          <a:p>
            <a:pPr>
              <a:buNone/>
            </a:pPr>
            <a:r>
              <a:rPr lang="fr-FR" dirty="0" smtClean="0"/>
              <a:t>1) Le référendum classique : </a:t>
            </a:r>
          </a:p>
          <a:p>
            <a:pPr>
              <a:buNone/>
            </a:pPr>
            <a:r>
              <a:rPr lang="fr-FR" dirty="0" smtClean="0"/>
              <a:t>- Initiative : proposition du Gouvernement (avec Débat obligatoire au Parlement) ou des 2 assemblées conjointement</a:t>
            </a:r>
          </a:p>
          <a:p>
            <a:pPr>
              <a:buNone/>
            </a:pPr>
            <a:r>
              <a:rPr lang="fr-FR" dirty="0" smtClean="0"/>
              <a:t>- Décision : décret du P.R. (sans contreseing)</a:t>
            </a:r>
          </a:p>
          <a:p>
            <a:pPr>
              <a:buNone/>
            </a:pPr>
            <a:r>
              <a:rPr lang="fr-FR" dirty="0" smtClean="0"/>
              <a:t>2) Le référendum d’initiative minoritaire (</a:t>
            </a:r>
            <a:r>
              <a:rPr lang="fr-FR" dirty="0" err="1" smtClean="0"/>
              <a:t>dep</a:t>
            </a:r>
            <a:r>
              <a:rPr lang="fr-FR" dirty="0" smtClean="0"/>
              <a:t>. 2008) : </a:t>
            </a:r>
          </a:p>
          <a:p>
            <a:pPr>
              <a:buFontTx/>
              <a:buChar char="-"/>
            </a:pPr>
            <a:r>
              <a:rPr lang="fr-FR" dirty="0" smtClean="0"/>
              <a:t>1/5</a:t>
            </a:r>
            <a:r>
              <a:rPr lang="fr-FR" baseline="30000" dirty="0" smtClean="0"/>
              <a:t>e</a:t>
            </a:r>
            <a:r>
              <a:rPr lang="fr-FR" dirty="0" smtClean="0"/>
              <a:t> des membres du Parlement (= 185)</a:t>
            </a:r>
          </a:p>
          <a:p>
            <a:pPr>
              <a:buFontTx/>
              <a:buChar char="-"/>
            </a:pPr>
            <a:r>
              <a:rPr lang="fr-FR" dirty="0" smtClean="0"/>
              <a:t>soutenue par 10% des électeurs inscrits (= #4,7 millions) dans délai de 9 mois</a:t>
            </a:r>
          </a:p>
          <a:p>
            <a:pPr>
              <a:buFontTx/>
              <a:buChar char="-"/>
            </a:pPr>
            <a:r>
              <a:rPr lang="fr-FR" dirty="0" smtClean="0"/>
              <a:t>Interdite pour abrogation loi promulguée depuis moins d’1 an</a:t>
            </a:r>
          </a:p>
          <a:p>
            <a:pPr>
              <a:buFontTx/>
              <a:buChar char="-"/>
            </a:pPr>
            <a:r>
              <a:rPr lang="fr-FR" dirty="0" smtClean="0"/>
              <a:t>Contrôle préalable du Conseil constitutionnel</a:t>
            </a:r>
          </a:p>
          <a:p>
            <a:pPr>
              <a:buFontTx/>
              <a:buChar char="-"/>
            </a:pPr>
            <a:r>
              <a:rPr lang="fr-FR" dirty="0" smtClean="0"/>
              <a:t>simple « examen » par le Parlement sous 6 mois :</a:t>
            </a:r>
          </a:p>
          <a:p>
            <a:pPr>
              <a:buNone/>
            </a:pPr>
            <a:r>
              <a:rPr lang="fr-FR" dirty="0" smtClean="0"/>
              <a:t>     **Si oui : possible abandon du texte</a:t>
            </a:r>
          </a:p>
          <a:p>
            <a:pPr>
              <a:buNone/>
            </a:pPr>
            <a:r>
              <a:rPr lang="fr-FR" dirty="0" smtClean="0"/>
              <a:t>     **Si non : tenue obligatoire du référendum </a:t>
            </a:r>
          </a:p>
          <a:p>
            <a:pPr>
              <a:buNone/>
            </a:pPr>
            <a:r>
              <a:rPr lang="fr-FR" dirty="0" smtClean="0"/>
              <a:t>3) Promulgation du texte par le P.R.  </a:t>
            </a:r>
          </a:p>
          <a:p>
            <a:endParaRPr lang="fr-FR" dirty="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25562"/>
          </a:xfrm>
        </p:spPr>
        <p:txBody>
          <a:bodyPr>
            <a:normAutofit fontScale="90000"/>
          </a:bodyPr>
          <a:lstStyle/>
          <a:p>
            <a:r>
              <a:rPr lang="fr-FR" sz="3200" b="1" dirty="0" smtClean="0"/>
              <a:t>Chapitre 4. La limitation du pouvoir dans l’ordre constitutionnel</a:t>
            </a:r>
            <a:r>
              <a:rPr lang="fr-FR" sz="3200" dirty="0" smtClean="0"/>
              <a:t/>
            </a:r>
            <a:br>
              <a:rPr lang="fr-FR" sz="3200" dirty="0" smtClean="0"/>
            </a:br>
            <a:endParaRPr lang="fr-FR" sz="3200" dirty="0"/>
          </a:p>
        </p:txBody>
      </p:sp>
      <p:sp>
        <p:nvSpPr>
          <p:cNvPr id="3" name="Espace réservé du contenu 2"/>
          <p:cNvSpPr>
            <a:spLocks noGrp="1"/>
          </p:cNvSpPr>
          <p:nvPr>
            <p:ph idx="1"/>
          </p:nvPr>
        </p:nvSpPr>
        <p:spPr/>
        <p:txBody>
          <a:bodyPr>
            <a:normAutofit fontScale="92500"/>
          </a:bodyPr>
          <a:lstStyle/>
          <a:p>
            <a:pPr>
              <a:buNone/>
            </a:pPr>
            <a:r>
              <a:rPr lang="fr-FR" b="1" dirty="0" smtClean="0"/>
              <a:t>Leçons n°8-9 : Le Conseil constitutionnel </a:t>
            </a:r>
            <a:endParaRPr lang="fr-FR" dirty="0" smtClean="0"/>
          </a:p>
          <a:p>
            <a:endParaRPr lang="fr-FR" dirty="0" smtClean="0"/>
          </a:p>
          <a:p>
            <a:pPr>
              <a:buNone/>
            </a:pPr>
            <a:r>
              <a:rPr lang="fr-FR" b="1" dirty="0" smtClean="0"/>
              <a:t>§ 1. Vues générales sur le Conseil constitutionnel</a:t>
            </a:r>
            <a:endParaRPr lang="fr-FR" dirty="0" smtClean="0"/>
          </a:p>
          <a:p>
            <a:pPr>
              <a:buNone/>
            </a:pPr>
            <a:r>
              <a:rPr lang="fr-FR" b="1" dirty="0" smtClean="0"/>
              <a:t>A. Raison d’être initiale du C.C.</a:t>
            </a:r>
            <a:endParaRPr lang="fr-FR" dirty="0" smtClean="0"/>
          </a:p>
          <a:p>
            <a:pPr>
              <a:buFontTx/>
              <a:buChar char="-"/>
            </a:pPr>
            <a:r>
              <a:rPr lang="fr-FR" dirty="0" smtClean="0"/>
              <a:t>Une "arme contre la déviation du régime parlementaire" (Michel Debré, 1958) </a:t>
            </a:r>
          </a:p>
          <a:p>
            <a:pPr>
              <a:buFontTx/>
              <a:buChar char="-"/>
            </a:pPr>
            <a:r>
              <a:rPr lang="fr-FR" dirty="0" smtClean="0"/>
              <a:t>Exemple des décisions de juin 1959 sur les règlements des assemblées</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914400"/>
          </a:xfrm>
        </p:spPr>
        <p:txBody>
          <a:bodyPr>
            <a:normAutofit fontScale="90000"/>
          </a:bodyPr>
          <a:lstStyle/>
          <a:p>
            <a:r>
              <a:rPr lang="fr-FR" dirty="0" smtClean="0"/>
              <a:t>Droit constitutionnel 2: Rappels :  </a:t>
            </a:r>
            <a:br>
              <a:rPr lang="fr-FR" dirty="0" smtClean="0"/>
            </a:br>
            <a:endParaRPr lang="fr-FR" dirty="0"/>
          </a:p>
        </p:txBody>
      </p:sp>
      <p:sp>
        <p:nvSpPr>
          <p:cNvPr id="3" name="Espace réservé du contenu 2"/>
          <p:cNvSpPr>
            <a:spLocks noGrp="1"/>
          </p:cNvSpPr>
          <p:nvPr>
            <p:ph idx="1"/>
          </p:nvPr>
        </p:nvSpPr>
        <p:spPr/>
        <p:txBody>
          <a:bodyPr>
            <a:normAutofit fontScale="92500" lnSpcReduction="20000"/>
          </a:bodyPr>
          <a:lstStyle/>
          <a:p>
            <a:pPr>
              <a:buNone/>
            </a:pPr>
            <a:r>
              <a:rPr lang="fr-FR" dirty="0" smtClean="0"/>
              <a:t>- </a:t>
            </a:r>
            <a:r>
              <a:rPr lang="fr-FR" b="1" dirty="0" smtClean="0"/>
              <a:t>Constitution, droit et politique</a:t>
            </a:r>
          </a:p>
          <a:p>
            <a:pPr>
              <a:buNone/>
            </a:pPr>
            <a:r>
              <a:rPr lang="fr-FR" dirty="0" smtClean="0"/>
              <a:t>		</a:t>
            </a:r>
            <a:r>
              <a:rPr lang="fr-FR" sz="3027" i="1" dirty="0" smtClean="0"/>
              <a:t>&gt;Constitution formelle / matérielle</a:t>
            </a:r>
          </a:p>
          <a:p>
            <a:pPr>
              <a:buNone/>
            </a:pPr>
            <a:r>
              <a:rPr lang="fr-FR" sz="3027" i="1" dirty="0" smtClean="0"/>
              <a:t>		&gt;Constitution idéelle</a:t>
            </a:r>
          </a:p>
          <a:p>
            <a:pPr>
              <a:buNone/>
            </a:pPr>
            <a:r>
              <a:rPr lang="fr-FR" sz="3027" i="1" dirty="0" smtClean="0"/>
              <a:t>		&gt;Conventions de la constitution</a:t>
            </a:r>
          </a:p>
          <a:p>
            <a:pPr>
              <a:buNone/>
            </a:pPr>
            <a:r>
              <a:rPr lang="fr-FR" sz="3027" i="1" dirty="0" smtClean="0"/>
              <a:t>		&gt;Constitution jurisprudentielle</a:t>
            </a:r>
          </a:p>
          <a:p>
            <a:pPr>
              <a:buNone/>
            </a:pPr>
            <a:r>
              <a:rPr lang="fr-FR" dirty="0" smtClean="0"/>
              <a:t>- </a:t>
            </a:r>
            <a:r>
              <a:rPr lang="fr-FR" b="1" dirty="0" smtClean="0"/>
              <a:t>Droit positif </a:t>
            </a:r>
            <a:r>
              <a:rPr lang="fr-FR" dirty="0" smtClean="0"/>
              <a:t>: droit de la constitution</a:t>
            </a:r>
          </a:p>
          <a:p>
            <a:pPr>
              <a:buFontTx/>
              <a:buChar char="-"/>
            </a:pPr>
            <a:r>
              <a:rPr lang="fr-FR" dirty="0" smtClean="0"/>
              <a:t>Droit de la constitution et </a:t>
            </a:r>
            <a:r>
              <a:rPr lang="fr-FR" b="1" dirty="0" smtClean="0"/>
              <a:t>ordre constitutionnel</a:t>
            </a:r>
          </a:p>
          <a:p>
            <a:pPr>
              <a:buNone/>
            </a:pPr>
            <a:r>
              <a:rPr lang="fr-FR" b="1" dirty="0" smtClean="0"/>
              <a:t>		</a:t>
            </a:r>
            <a:r>
              <a:rPr lang="fr-FR" b="1" i="1" dirty="0" smtClean="0"/>
              <a:t>&gt;Système de gouvernement </a:t>
            </a:r>
          </a:p>
          <a:p>
            <a:pPr>
              <a:buNone/>
            </a:pPr>
            <a:r>
              <a:rPr lang="fr-FR" b="1" i="1" dirty="0" smtClean="0"/>
              <a:t>		</a:t>
            </a:r>
            <a:r>
              <a:rPr lang="fr-FR" i="1" dirty="0" smtClean="0"/>
              <a:t>&gt;Principes régulateurs</a:t>
            </a:r>
          </a:p>
          <a:p>
            <a:pPr>
              <a:buNone/>
            </a:pPr>
            <a:r>
              <a:rPr lang="fr-FR" i="1" dirty="0" smtClean="0"/>
              <a:t>		&gt;Garantie des droits</a:t>
            </a:r>
            <a:endParaRPr lang="fr-FR" i="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3562"/>
          </a:xfrm>
        </p:spPr>
        <p:txBody>
          <a:bodyPr>
            <a:normAutofit/>
          </a:bodyPr>
          <a:lstStyle/>
          <a:p>
            <a:r>
              <a:rPr lang="fr-FR" sz="2800" smtClean="0"/>
              <a:t>Aile </a:t>
            </a:r>
            <a:r>
              <a:rPr lang="fr-FR" sz="2800" dirty="0" smtClean="0"/>
              <a:t>Montpensier</a:t>
            </a:r>
            <a:endParaRPr lang="fr-FR" sz="2800" dirty="0"/>
          </a:p>
        </p:txBody>
      </p:sp>
      <p:pic>
        <p:nvPicPr>
          <p:cNvPr id="4" name="Espace réservé du contenu 3" descr="Capture d’écran 2024-03-12 à 11.27.08.png"/>
          <p:cNvPicPr>
            <a:picLocks noGrp="1" noChangeAspect="1"/>
          </p:cNvPicPr>
          <p:nvPr>
            <p:ph idx="1"/>
          </p:nvPr>
        </p:nvPicPr>
        <p:blipFill>
          <a:blip r:embed="rId2"/>
          <a:srcRect l="-1573" r="-1573"/>
          <a:stretch>
            <a:fillRect/>
          </a:stretch>
        </p:blipFill>
        <p:spPr>
          <a:xfrm>
            <a:off x="457200" y="1143000"/>
            <a:ext cx="8229600" cy="4983163"/>
          </a:xfrm>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62"/>
          </a:xfrm>
        </p:spPr>
        <p:txBody>
          <a:bodyPr>
            <a:normAutofit fontScale="90000"/>
          </a:bodyPr>
          <a:lstStyle/>
          <a:p>
            <a:r>
              <a:rPr lang="fr-FR" sz="3200" b="1" dirty="0" smtClean="0"/>
              <a:t>B. Mutation du rôle du Conseil constitutionnel</a:t>
            </a:r>
            <a:r>
              <a:rPr lang="fr-FR" sz="3200" dirty="0" smtClean="0"/>
              <a:t/>
            </a:r>
            <a:br>
              <a:rPr lang="fr-FR" sz="3200" dirty="0" smtClean="0"/>
            </a:br>
            <a:endParaRPr lang="fr-FR" sz="3200" dirty="0"/>
          </a:p>
        </p:txBody>
      </p:sp>
      <p:sp>
        <p:nvSpPr>
          <p:cNvPr id="3" name="Espace réservé du contenu 2"/>
          <p:cNvSpPr>
            <a:spLocks noGrp="1"/>
          </p:cNvSpPr>
          <p:nvPr>
            <p:ph idx="1"/>
          </p:nvPr>
        </p:nvSpPr>
        <p:spPr>
          <a:xfrm>
            <a:off x="457200" y="1143000"/>
            <a:ext cx="8229600" cy="4983163"/>
          </a:xfrm>
        </p:spPr>
        <p:txBody>
          <a:bodyPr>
            <a:normAutofit fontScale="70000" lnSpcReduction="20000"/>
          </a:bodyPr>
          <a:lstStyle/>
          <a:p>
            <a:pPr>
              <a:buNone/>
            </a:pPr>
            <a:r>
              <a:rPr lang="fr-FR" b="1" dirty="0" smtClean="0"/>
              <a:t>1° La décision « révolutionnaire » du 16 juillet 1971 </a:t>
            </a:r>
          </a:p>
          <a:p>
            <a:pPr>
              <a:buFontTx/>
              <a:buChar char="-"/>
            </a:pPr>
            <a:r>
              <a:rPr lang="fr-FR" dirty="0" smtClean="0"/>
              <a:t>Le préambule de la Constitution a pleine valeur normative </a:t>
            </a:r>
          </a:p>
          <a:p>
            <a:pPr>
              <a:buFontTx/>
              <a:buChar char="-"/>
            </a:pPr>
            <a:r>
              <a:rPr lang="fr-FR" dirty="0" smtClean="0"/>
              <a:t>le contrôle des lois devient essentiellement substantiel (droits et libertés individuelles)</a:t>
            </a:r>
          </a:p>
          <a:p>
            <a:pPr>
              <a:buNone/>
            </a:pPr>
            <a:endParaRPr lang="fr-FR" dirty="0" smtClean="0"/>
          </a:p>
          <a:p>
            <a:pPr>
              <a:buNone/>
            </a:pPr>
            <a:r>
              <a:rPr lang="fr-FR" b="1" dirty="0" smtClean="0"/>
              <a:t>2° La réforme constitutionnelle de 1974</a:t>
            </a:r>
          </a:p>
          <a:p>
            <a:pPr>
              <a:buNone/>
            </a:pPr>
            <a:r>
              <a:rPr lang="fr-FR" dirty="0" smtClean="0"/>
              <a:t>- Etend à 60 députés ou 60 sénateurs le droit de saisir le C.C. =&gt;donc la minorité, ce qui favorise l'opposition parlementaire</a:t>
            </a:r>
          </a:p>
          <a:p>
            <a:pPr>
              <a:buFontTx/>
              <a:buChar char="-"/>
            </a:pPr>
            <a:r>
              <a:rPr lang="fr-FR" dirty="0" smtClean="0"/>
              <a:t>Valide implicitement le tournant jurisprudentiel de 1971</a:t>
            </a:r>
          </a:p>
          <a:p>
            <a:pPr>
              <a:buNone/>
            </a:pPr>
            <a:endParaRPr lang="fr-FR" dirty="0" smtClean="0"/>
          </a:p>
          <a:p>
            <a:pPr>
              <a:buNone/>
            </a:pPr>
            <a:r>
              <a:rPr lang="fr-FR" dirty="0" smtClean="0"/>
              <a:t>3° Développement d’une jurisprudence protectrice de la minorité et des individus (1974-2008)</a:t>
            </a:r>
          </a:p>
          <a:p>
            <a:pPr>
              <a:buNone/>
            </a:pPr>
            <a:r>
              <a:rPr lang="fr-FR" dirty="0" smtClean="0"/>
              <a:t> </a:t>
            </a:r>
          </a:p>
          <a:p>
            <a:pPr>
              <a:buNone/>
            </a:pPr>
            <a:r>
              <a:rPr lang="fr-FR" b="1" dirty="0" smtClean="0"/>
              <a:t>4° La Question prioritaire de constitutionnalité (QPC) </a:t>
            </a:r>
            <a:r>
              <a:rPr lang="fr-FR" dirty="0" smtClean="0"/>
              <a:t>(2008, entrée en vigueur en 2010)</a:t>
            </a:r>
          </a:p>
          <a:p>
            <a:endParaRPr lang="fr-F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44562"/>
          </a:xfrm>
        </p:spPr>
        <p:txBody>
          <a:bodyPr>
            <a:normAutofit fontScale="90000"/>
          </a:bodyPr>
          <a:lstStyle/>
          <a:p>
            <a:r>
              <a:rPr lang="fr-FR" sz="3200" b="1" dirty="0" smtClean="0"/>
              <a:t>§ 2. L’organisation du Conseil constitutionnel</a:t>
            </a:r>
            <a:r>
              <a:rPr lang="fr-FR" sz="3200" dirty="0" smtClean="0"/>
              <a:t/>
            </a:r>
            <a:br>
              <a:rPr lang="fr-FR" sz="3200" dirty="0" smtClean="0"/>
            </a:br>
            <a:endParaRPr lang="fr-FR" sz="3200" dirty="0"/>
          </a:p>
        </p:txBody>
      </p:sp>
      <p:sp>
        <p:nvSpPr>
          <p:cNvPr id="3" name="Espace réservé du contenu 2"/>
          <p:cNvSpPr>
            <a:spLocks noGrp="1"/>
          </p:cNvSpPr>
          <p:nvPr>
            <p:ph idx="1"/>
          </p:nvPr>
        </p:nvSpPr>
        <p:spPr>
          <a:xfrm>
            <a:off x="457200" y="1219200"/>
            <a:ext cx="8229600" cy="4906963"/>
          </a:xfrm>
        </p:spPr>
        <p:txBody>
          <a:bodyPr>
            <a:normAutofit fontScale="92500" lnSpcReduction="20000"/>
          </a:bodyPr>
          <a:lstStyle/>
          <a:p>
            <a:pPr>
              <a:buNone/>
            </a:pPr>
            <a:r>
              <a:rPr lang="fr-FR" b="1" dirty="0" smtClean="0"/>
              <a:t>A. Composition du Conseil constitutionnel (art. 56 C + loi organique)</a:t>
            </a:r>
            <a:endParaRPr lang="fr-FR" dirty="0" smtClean="0"/>
          </a:p>
          <a:p>
            <a:pPr>
              <a:buNone/>
            </a:pPr>
            <a:r>
              <a:rPr lang="fr-FR" dirty="0" smtClean="0"/>
              <a:t>1) Membres nommés</a:t>
            </a:r>
          </a:p>
          <a:p>
            <a:pPr>
              <a:buFontTx/>
              <a:buChar char="-"/>
            </a:pPr>
            <a:r>
              <a:rPr lang="fr-FR" dirty="0" smtClean="0"/>
              <a:t>9 membres nommés pour 9 ans</a:t>
            </a:r>
          </a:p>
          <a:p>
            <a:pPr>
              <a:buNone/>
            </a:pPr>
            <a:r>
              <a:rPr lang="fr-FR" dirty="0" smtClean="0"/>
              <a:t>*renouvellement par tiers tous les trois ans.</a:t>
            </a:r>
          </a:p>
          <a:p>
            <a:pPr>
              <a:buNone/>
            </a:pPr>
            <a:r>
              <a:rPr lang="fr-FR" dirty="0" smtClean="0"/>
              <a:t>*3 P.R., 3 </a:t>
            </a:r>
            <a:r>
              <a:rPr lang="fr-FR" dirty="0" err="1" smtClean="0"/>
              <a:t>Pdt</a:t>
            </a:r>
            <a:r>
              <a:rPr lang="fr-FR" dirty="0" smtClean="0"/>
              <a:t> Sénat, 3 </a:t>
            </a:r>
            <a:r>
              <a:rPr lang="fr-FR" dirty="0" err="1" smtClean="0"/>
              <a:t>Pdt</a:t>
            </a:r>
            <a:r>
              <a:rPr lang="fr-FR" dirty="0" smtClean="0"/>
              <a:t> A.N.</a:t>
            </a:r>
          </a:p>
          <a:p>
            <a:pPr>
              <a:buNone/>
            </a:pPr>
            <a:r>
              <a:rPr lang="fr-FR" dirty="0" smtClean="0"/>
              <a:t>*Pas d'exigence de compétence juridique ; des nominations discutables</a:t>
            </a:r>
          </a:p>
          <a:p>
            <a:pPr>
              <a:buNone/>
            </a:pPr>
            <a:endParaRPr lang="fr-FR" dirty="0" smtClean="0"/>
          </a:p>
          <a:p>
            <a:pPr>
              <a:buNone/>
            </a:pPr>
            <a:r>
              <a:rPr lang="fr-FR" dirty="0" smtClean="0"/>
              <a:t>2) Membres de droit et à vie :  les anciens Présidents de la République </a:t>
            </a:r>
          </a:p>
          <a:p>
            <a:endParaRPr lang="fr-F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2162"/>
          </a:xfrm>
        </p:spPr>
        <p:txBody>
          <a:bodyPr>
            <a:normAutofit/>
          </a:bodyPr>
          <a:lstStyle/>
          <a:p>
            <a:r>
              <a:rPr lang="fr-FR" sz="3200" dirty="0" smtClean="0"/>
              <a:t>la salle des délibérations</a:t>
            </a:r>
            <a:endParaRPr lang="fr-FR" sz="3200" dirty="0"/>
          </a:p>
        </p:txBody>
      </p:sp>
      <p:pic>
        <p:nvPicPr>
          <p:cNvPr id="4" name="Espace réservé du contenu 3" descr="Capture d’écran 2024-03-12 à 11.29.43.png"/>
          <p:cNvPicPr>
            <a:picLocks noGrp="1" noChangeAspect="1"/>
          </p:cNvPicPr>
          <p:nvPr>
            <p:ph idx="1"/>
          </p:nvPr>
        </p:nvPicPr>
        <p:blipFill>
          <a:blip r:embed="rId2"/>
          <a:srcRect l="-10538" r="-10538"/>
          <a:stretch>
            <a:fillRect/>
          </a:stretch>
        </p:blipFill>
        <p:spPr>
          <a:xfrm>
            <a:off x="-55486" y="1066800"/>
            <a:ext cx="9199486" cy="5059363"/>
          </a:xfrm>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B. Statut des membres du C.C.</a:t>
            </a:r>
            <a:r>
              <a:rPr lang="fr-FR" sz="3200" dirty="0" smtClean="0"/>
              <a:t/>
            </a:r>
            <a:br>
              <a:rPr lang="fr-FR" sz="3200" dirty="0" smtClean="0"/>
            </a:br>
            <a:endParaRPr lang="fr-FR" sz="3200" dirty="0"/>
          </a:p>
        </p:txBody>
      </p:sp>
      <p:sp>
        <p:nvSpPr>
          <p:cNvPr id="3" name="Espace réservé du contenu 2"/>
          <p:cNvSpPr>
            <a:spLocks noGrp="1"/>
          </p:cNvSpPr>
          <p:nvPr>
            <p:ph idx="1"/>
          </p:nvPr>
        </p:nvSpPr>
        <p:spPr>
          <a:xfrm>
            <a:off x="457200" y="1828800"/>
            <a:ext cx="8229600" cy="4297363"/>
          </a:xfrm>
        </p:spPr>
        <p:txBody>
          <a:bodyPr>
            <a:normAutofit/>
          </a:bodyPr>
          <a:lstStyle/>
          <a:p>
            <a:pPr>
              <a:buNone/>
            </a:pPr>
            <a:endParaRPr lang="fr-FR" dirty="0" smtClean="0"/>
          </a:p>
          <a:p>
            <a:pPr>
              <a:buNone/>
            </a:pPr>
            <a:r>
              <a:rPr lang="fr-FR" dirty="0" smtClean="0"/>
              <a:t>- Incompatibilités </a:t>
            </a:r>
            <a:r>
              <a:rPr lang="fr-FR" b="1" dirty="0" smtClean="0"/>
              <a:t> </a:t>
            </a:r>
            <a:endParaRPr lang="fr-FR" dirty="0" smtClean="0"/>
          </a:p>
          <a:p>
            <a:pPr>
              <a:buNone/>
            </a:pPr>
            <a:r>
              <a:rPr lang="fr-FR" b="1" dirty="0" smtClean="0"/>
              <a:t>- </a:t>
            </a:r>
            <a:r>
              <a:rPr lang="fr-FR" dirty="0" smtClean="0"/>
              <a:t>Prestation de serment « devant le PR » </a:t>
            </a:r>
          </a:p>
          <a:p>
            <a:pPr>
              <a:buNone/>
            </a:pPr>
            <a:r>
              <a:rPr lang="fr-FR" b="1" dirty="0" smtClean="0"/>
              <a:t>- </a:t>
            </a:r>
            <a:r>
              <a:rPr lang="fr-FR" dirty="0" smtClean="0"/>
              <a:t>Obligation de réserve</a:t>
            </a:r>
          </a:p>
          <a:p>
            <a:pPr>
              <a:buNone/>
            </a:pPr>
            <a:r>
              <a:rPr lang="fr-FR" dirty="0" smtClean="0"/>
              <a:t>- Traitement important </a:t>
            </a:r>
          </a:p>
          <a:p>
            <a:endParaRPr lang="fr-FR" dirty="0" smtClean="0"/>
          </a:p>
          <a:p>
            <a:pPr>
              <a:buNone/>
            </a:pPr>
            <a:r>
              <a:rPr lang="fr-FR" b="1" dirty="0" smtClean="0"/>
              <a:t> </a:t>
            </a:r>
            <a:endParaRPr lang="fr-FR" dirty="0" smtClean="0"/>
          </a:p>
          <a:p>
            <a:endParaRPr lang="fr-F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C. Fonctionnement du C.C.</a:t>
            </a:r>
            <a:r>
              <a:rPr lang="fr-FR" sz="3200" dirty="0" smtClean="0"/>
              <a:t/>
            </a:r>
            <a:br>
              <a:rPr lang="fr-FR" sz="3200" dirty="0" smtClean="0"/>
            </a:br>
            <a:endParaRPr lang="fr-FR" sz="3200" dirty="0"/>
          </a:p>
        </p:txBody>
      </p:sp>
      <p:sp>
        <p:nvSpPr>
          <p:cNvPr id="3" name="Espace réservé du contenu 2"/>
          <p:cNvSpPr>
            <a:spLocks noGrp="1"/>
          </p:cNvSpPr>
          <p:nvPr>
            <p:ph idx="1"/>
          </p:nvPr>
        </p:nvSpPr>
        <p:spPr/>
        <p:txBody>
          <a:bodyPr/>
          <a:lstStyle/>
          <a:p>
            <a:pPr>
              <a:buNone/>
            </a:pPr>
            <a:r>
              <a:rPr lang="fr-FR" b="1" dirty="0" smtClean="0"/>
              <a:t>- </a:t>
            </a:r>
            <a:r>
              <a:rPr lang="fr-FR" dirty="0" smtClean="0"/>
              <a:t>Siège au </a:t>
            </a:r>
            <a:r>
              <a:rPr lang="fr-FR" dirty="0" err="1" smtClean="0"/>
              <a:t>Palais-royal</a:t>
            </a:r>
            <a:r>
              <a:rPr lang="fr-FR" dirty="0" smtClean="0"/>
              <a:t> (aile Montpensier)</a:t>
            </a:r>
          </a:p>
          <a:p>
            <a:pPr>
              <a:buNone/>
            </a:pPr>
            <a:r>
              <a:rPr lang="fr-FR" dirty="0" smtClean="0"/>
              <a:t>- Rôle du Président</a:t>
            </a:r>
          </a:p>
          <a:p>
            <a:pPr>
              <a:buNone/>
            </a:pPr>
            <a:r>
              <a:rPr lang="fr-FR" dirty="0" smtClean="0"/>
              <a:t>- Secrétaire général </a:t>
            </a:r>
          </a:p>
          <a:p>
            <a:pPr>
              <a:buNone/>
            </a:pPr>
            <a:r>
              <a:rPr lang="fr-FR" dirty="0" smtClean="0"/>
              <a:t>- Quorum de délibération : 7 membres </a:t>
            </a:r>
          </a:p>
          <a:p>
            <a:pPr>
              <a:buNone/>
            </a:pPr>
            <a:r>
              <a:rPr lang="fr-FR" dirty="0" smtClean="0"/>
              <a:t>- séances non publiques (sauf, depuis 2010, pour les auditions pour les QPC).</a:t>
            </a:r>
          </a:p>
          <a:p>
            <a:pPr>
              <a:buNone/>
            </a:pPr>
            <a:r>
              <a:rPr lang="fr-FR" dirty="0" smtClean="0"/>
              <a:t>- Délai d'un mois pour statuer (sauf exception)</a:t>
            </a:r>
          </a:p>
          <a:p>
            <a:endParaRPr lang="fr-FR" dirty="0" smtClean="0"/>
          </a:p>
          <a:p>
            <a:endParaRPr lang="fr-F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25562"/>
          </a:xfrm>
        </p:spPr>
        <p:txBody>
          <a:bodyPr>
            <a:normAutofit fontScale="90000"/>
          </a:bodyPr>
          <a:lstStyle/>
          <a:p>
            <a:r>
              <a:rPr lang="fr-FR" sz="4000" b="1" dirty="0" smtClean="0"/>
              <a:t>§ 3. Les compétences du C.C.</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77500" lnSpcReduction="20000"/>
          </a:bodyPr>
          <a:lstStyle/>
          <a:p>
            <a:pPr>
              <a:buNone/>
            </a:pPr>
            <a:r>
              <a:rPr lang="fr-FR" b="1" dirty="0" smtClean="0"/>
              <a:t>A. Le contentieux des opérations électorales</a:t>
            </a:r>
            <a:endParaRPr lang="fr-FR" dirty="0" smtClean="0"/>
          </a:p>
          <a:p>
            <a:pPr>
              <a:buNone/>
            </a:pPr>
            <a:r>
              <a:rPr lang="fr-FR" dirty="0" smtClean="0"/>
              <a:t> </a:t>
            </a:r>
          </a:p>
          <a:p>
            <a:pPr>
              <a:buNone/>
            </a:pPr>
            <a:r>
              <a:rPr lang="fr-FR" dirty="0" smtClean="0"/>
              <a:t>1° Election du P.R. (art. 58 C) (déc. PDR)</a:t>
            </a:r>
          </a:p>
          <a:p>
            <a:pPr>
              <a:buNone/>
            </a:pPr>
            <a:r>
              <a:rPr lang="fr-FR" dirty="0" smtClean="0"/>
              <a:t>2° Election des députés et sénateurs (art. 59 C)  </a:t>
            </a:r>
          </a:p>
          <a:p>
            <a:pPr>
              <a:buNone/>
            </a:pPr>
            <a:r>
              <a:rPr lang="fr-FR" dirty="0" smtClean="0"/>
              <a:t>* Juge de l’élection mais aussi :</a:t>
            </a:r>
          </a:p>
          <a:p>
            <a:pPr>
              <a:buNone/>
            </a:pPr>
            <a:r>
              <a:rPr lang="fr-FR" dirty="0" smtClean="0"/>
              <a:t>* Juge de la </a:t>
            </a:r>
            <a:r>
              <a:rPr lang="fr-FR" u="sng" dirty="0" smtClean="0"/>
              <a:t>déchéance</a:t>
            </a:r>
            <a:r>
              <a:rPr lang="fr-FR" dirty="0" smtClean="0"/>
              <a:t> d’un parlementaire découverte après élection (art. L.O. 136 Code électoral)--&gt;</a:t>
            </a:r>
            <a:r>
              <a:rPr lang="fr-FR" dirty="0" err="1" smtClean="0"/>
              <a:t>déc</a:t>
            </a:r>
            <a:r>
              <a:rPr lang="fr-FR" dirty="0" smtClean="0"/>
              <a:t>° de type « D » </a:t>
            </a:r>
          </a:p>
          <a:p>
            <a:pPr>
              <a:buNone/>
            </a:pPr>
            <a:r>
              <a:rPr lang="fr-FR" dirty="0" smtClean="0"/>
              <a:t>* Il statue sur les </a:t>
            </a:r>
            <a:r>
              <a:rPr lang="fr-FR" u="sng" dirty="0" smtClean="0"/>
              <a:t>incompatibilités</a:t>
            </a:r>
            <a:r>
              <a:rPr lang="fr-FR" dirty="0" smtClean="0"/>
              <a:t> des parlementaires (art. LO 151 Code </a:t>
            </a:r>
            <a:r>
              <a:rPr lang="fr-FR" dirty="0" err="1" smtClean="0"/>
              <a:t>élect</a:t>
            </a:r>
            <a:r>
              <a:rPr lang="fr-FR" dirty="0" smtClean="0"/>
              <a:t>.)--&gt;(</a:t>
            </a:r>
            <a:r>
              <a:rPr lang="fr-FR" dirty="0" err="1" smtClean="0"/>
              <a:t>déc</a:t>
            </a:r>
            <a:r>
              <a:rPr lang="fr-FR" dirty="0" smtClean="0"/>
              <a:t>° de type « I »)</a:t>
            </a:r>
          </a:p>
          <a:p>
            <a:pPr>
              <a:buNone/>
            </a:pPr>
            <a:r>
              <a:rPr lang="fr-FR" dirty="0" smtClean="0"/>
              <a:t>3° Opérations de vote au Référendum (art. 60 C) : il contrôle en amont et en aval (v. aussi contrôle par le Conseil d’Etat) </a:t>
            </a:r>
            <a:endParaRPr lang="fr-F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b="1" dirty="0" smtClean="0"/>
              <a:t>B. Les interventions (mineures) dans le fonctionnement des institutions</a:t>
            </a:r>
            <a:r>
              <a:rPr lang="fr-FR" sz="3200" dirty="0" smtClean="0"/>
              <a:t/>
            </a:r>
            <a:br>
              <a:rPr lang="fr-FR" sz="3200" dirty="0" smtClean="0"/>
            </a:br>
            <a:endParaRPr lang="fr-FR" sz="3200" dirty="0"/>
          </a:p>
        </p:txBody>
      </p:sp>
      <p:sp>
        <p:nvSpPr>
          <p:cNvPr id="3" name="Espace réservé du contenu 2"/>
          <p:cNvSpPr>
            <a:spLocks noGrp="1"/>
          </p:cNvSpPr>
          <p:nvPr>
            <p:ph idx="1"/>
          </p:nvPr>
        </p:nvSpPr>
        <p:spPr>
          <a:xfrm>
            <a:off x="457200" y="1417638"/>
            <a:ext cx="8229600" cy="4708525"/>
          </a:xfrm>
        </p:spPr>
        <p:txBody>
          <a:bodyPr>
            <a:normAutofit fontScale="77500" lnSpcReduction="20000"/>
          </a:bodyPr>
          <a:lstStyle/>
          <a:p>
            <a:pPr>
              <a:buNone/>
            </a:pPr>
            <a:r>
              <a:rPr lang="fr-FR" dirty="0" smtClean="0"/>
              <a:t>1. Constatation de l’empêchement momentané ou définitif du Président de la République, sur demande du Gouvernement (art. 7 C).</a:t>
            </a:r>
          </a:p>
          <a:p>
            <a:pPr>
              <a:buNone/>
            </a:pPr>
            <a:r>
              <a:rPr lang="fr-FR" dirty="0" smtClean="0"/>
              <a:t>2. Avis sur la mise en application des pouvoirs exceptionnels de l’article 16 C et les mesures prises en application de cet article</a:t>
            </a:r>
          </a:p>
          <a:p>
            <a:pPr>
              <a:buNone/>
            </a:pPr>
            <a:r>
              <a:rPr lang="fr-FR" dirty="0" smtClean="0"/>
              <a:t>3. Tranche, en cours de procédure législative, question de savoir si une proposition de loi ou d'amendement empiète sur le domaine réglementaire (art. 41, al. 2 C).</a:t>
            </a:r>
          </a:p>
          <a:p>
            <a:pPr>
              <a:buNone/>
            </a:pPr>
            <a:r>
              <a:rPr lang="fr-FR" dirty="0" smtClean="0"/>
              <a:t>4. Tranche, en cas de désaccord entre la Conférence des présidents d'une assemblée et le Gouvernement, la question savoir si projet de loi respecte les conditions posées par la LO de 2009 (art. 39, al. 4 C, introduit en 2008). </a:t>
            </a:r>
            <a:endParaRPr lang="fr-F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25562"/>
          </a:xfrm>
        </p:spPr>
        <p:txBody>
          <a:bodyPr>
            <a:normAutofit fontScale="90000"/>
          </a:bodyPr>
          <a:lstStyle/>
          <a:p>
            <a:r>
              <a:rPr lang="fr-FR" sz="3556" b="1" dirty="0" smtClean="0"/>
              <a:t/>
            </a:r>
            <a:br>
              <a:rPr lang="fr-FR" sz="3556" b="1" dirty="0" smtClean="0"/>
            </a:br>
            <a:r>
              <a:rPr lang="fr-FR" sz="3556" b="1" dirty="0" smtClean="0"/>
              <a:t>C. Contrôle de la constitutionnalité des normes</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a:bodyPr>
          <a:lstStyle/>
          <a:p>
            <a:pPr>
              <a:buNone/>
            </a:pPr>
            <a:endParaRPr lang="fr-FR" dirty="0" smtClean="0"/>
          </a:p>
          <a:p>
            <a:pPr marL="514350" indent="-514350">
              <a:buAutoNum type="arabicPeriod"/>
            </a:pPr>
            <a:r>
              <a:rPr lang="fr-FR" b="1" i="1" dirty="0" smtClean="0"/>
              <a:t>Le contrôle des lois organiques et des règlements des assemblées  (art. 61 al.1 C)</a:t>
            </a:r>
            <a:endParaRPr lang="fr-FR" dirty="0" smtClean="0"/>
          </a:p>
          <a:p>
            <a:pPr marL="514350" indent="-514350">
              <a:buNone/>
            </a:pPr>
            <a:r>
              <a:rPr lang="fr-FR" dirty="0" smtClean="0"/>
              <a:t>&gt;un contrôle obligatoire (ou « automatique »),  de plein droit </a:t>
            </a:r>
          </a:p>
          <a:p>
            <a:pPr>
              <a:buNone/>
            </a:pPr>
            <a:r>
              <a:rPr lang="fr-FR" dirty="0" smtClean="0"/>
              <a:t> </a:t>
            </a:r>
          </a:p>
          <a:p>
            <a:endParaRPr lang="fr-F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11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914400"/>
            <a:ext cx="8229600" cy="5211763"/>
          </a:xfrm>
        </p:spPr>
        <p:txBody>
          <a:bodyPr>
            <a:normAutofit lnSpcReduction="10000"/>
          </a:bodyPr>
          <a:lstStyle/>
          <a:p>
            <a:pPr>
              <a:buNone/>
            </a:pPr>
            <a:r>
              <a:rPr lang="fr-FR" b="1" i="1" dirty="0" smtClean="0"/>
              <a:t>2. Le contrôle préventif des lois ordinaires (art. 61 al.2 C)</a:t>
            </a:r>
            <a:endParaRPr lang="fr-FR" dirty="0" smtClean="0"/>
          </a:p>
          <a:p>
            <a:pPr>
              <a:buNone/>
            </a:pPr>
            <a:r>
              <a:rPr lang="fr-FR" dirty="0" smtClean="0"/>
              <a:t>Il est facultatif (i.e. sur saisine) des ‘’lois’’ ordinaires (déc. de type « DC »)</a:t>
            </a:r>
          </a:p>
          <a:p>
            <a:pPr>
              <a:buNone/>
            </a:pPr>
            <a:r>
              <a:rPr lang="fr-FR" dirty="0" smtClean="0"/>
              <a:t> </a:t>
            </a:r>
          </a:p>
          <a:p>
            <a:pPr>
              <a:buNone/>
            </a:pPr>
            <a:r>
              <a:rPr lang="fr-FR" dirty="0" smtClean="0"/>
              <a:t>a) Saisine par :</a:t>
            </a:r>
          </a:p>
          <a:p>
            <a:pPr>
              <a:buNone/>
            </a:pPr>
            <a:r>
              <a:rPr lang="fr-FR" dirty="0" smtClean="0"/>
              <a:t>- Le P.R. (pouvoir sans contreseing), le PM, le Président du Sénat ou celui de l’A.N.</a:t>
            </a:r>
          </a:p>
          <a:p>
            <a:pPr>
              <a:buNone/>
            </a:pPr>
            <a:r>
              <a:rPr lang="fr-FR" dirty="0" smtClean="0"/>
              <a:t>- 60 députés ou 60 sénateurs (depuis la révision de 1974)</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20762"/>
          </a:xfrm>
        </p:spPr>
        <p:txBody>
          <a:bodyPr>
            <a:normAutofit fontScale="90000"/>
          </a:bodyPr>
          <a:lstStyle/>
          <a:p>
            <a:r>
              <a:rPr lang="fr-FR" sz="3200" dirty="0" smtClean="0"/>
              <a:t>Chronologie des textes : l’immaturité constitutionnelle française</a:t>
            </a:r>
            <a:endParaRPr lang="fr-FR" sz="3200" dirty="0"/>
          </a:p>
        </p:txBody>
      </p:sp>
      <p:sp>
        <p:nvSpPr>
          <p:cNvPr id="3" name="Espace réservé du contenu 2"/>
          <p:cNvSpPr>
            <a:spLocks noGrp="1"/>
          </p:cNvSpPr>
          <p:nvPr>
            <p:ph idx="1"/>
          </p:nvPr>
        </p:nvSpPr>
        <p:spPr/>
        <p:txBody>
          <a:bodyPr>
            <a:normAutofit fontScale="70000" lnSpcReduction="20000"/>
          </a:bodyPr>
          <a:lstStyle/>
          <a:p>
            <a:r>
              <a:rPr lang="fr-FR" dirty="0" smtClean="0"/>
              <a:t>Etats-Unis 1787 – </a:t>
            </a:r>
            <a:r>
              <a:rPr lang="fr-FR" dirty="0" smtClean="0">
                <a:solidFill>
                  <a:srgbClr val="0000FF"/>
                </a:solidFill>
              </a:rPr>
              <a:t>(France 1791, 1793, 1795, 1799, 1802, 1804)</a:t>
            </a:r>
          </a:p>
          <a:p>
            <a:r>
              <a:rPr lang="fr-FR" dirty="0" smtClean="0"/>
              <a:t>Norvège 1814 – </a:t>
            </a:r>
            <a:r>
              <a:rPr lang="fr-FR" dirty="0" smtClean="0">
                <a:solidFill>
                  <a:srgbClr val="0000FF"/>
                </a:solidFill>
              </a:rPr>
              <a:t>(France 1814)</a:t>
            </a:r>
          </a:p>
          <a:p>
            <a:r>
              <a:rPr lang="fr-FR" dirty="0" smtClean="0"/>
              <a:t>Belgique 1830 - </a:t>
            </a:r>
            <a:r>
              <a:rPr lang="fr-FR" dirty="0" smtClean="0">
                <a:solidFill>
                  <a:srgbClr val="0000FF"/>
                </a:solidFill>
              </a:rPr>
              <a:t>(France 1848, 1852, 1870)</a:t>
            </a:r>
            <a:endParaRPr lang="fr-FR" dirty="0" smtClean="0"/>
          </a:p>
          <a:p>
            <a:r>
              <a:rPr lang="fr-FR" dirty="0" smtClean="0"/>
              <a:t>Canada 1867 – </a:t>
            </a:r>
            <a:r>
              <a:rPr lang="fr-FR" dirty="0" smtClean="0">
                <a:solidFill>
                  <a:srgbClr val="0000FF"/>
                </a:solidFill>
              </a:rPr>
              <a:t>(France 1875)</a:t>
            </a:r>
          </a:p>
          <a:p>
            <a:r>
              <a:rPr lang="fr-FR" dirty="0" smtClean="0"/>
              <a:t>Australie 1900</a:t>
            </a:r>
          </a:p>
          <a:p>
            <a:r>
              <a:rPr lang="fr-FR" dirty="0" smtClean="0"/>
              <a:t>Autriche 1920</a:t>
            </a:r>
          </a:p>
          <a:p>
            <a:r>
              <a:rPr lang="fr-FR" dirty="0" smtClean="0"/>
              <a:t>Irlande 1937</a:t>
            </a:r>
          </a:p>
          <a:p>
            <a:r>
              <a:rPr lang="fr-FR" dirty="0" smtClean="0"/>
              <a:t>Japon 1946 – </a:t>
            </a:r>
            <a:r>
              <a:rPr lang="fr-FR" dirty="0" smtClean="0">
                <a:solidFill>
                  <a:srgbClr val="0000FF"/>
                </a:solidFill>
              </a:rPr>
              <a:t>(France 1946)</a:t>
            </a:r>
          </a:p>
          <a:p>
            <a:r>
              <a:rPr lang="fr-FR" dirty="0" smtClean="0"/>
              <a:t>Inde 1950</a:t>
            </a:r>
          </a:p>
          <a:p>
            <a:r>
              <a:rPr lang="fr-FR" dirty="0" smtClean="0"/>
              <a:t>Italie 1947</a:t>
            </a:r>
          </a:p>
          <a:p>
            <a:r>
              <a:rPr lang="fr-FR" dirty="0" smtClean="0"/>
              <a:t>Allemagne 1949</a:t>
            </a:r>
          </a:p>
          <a:p>
            <a:r>
              <a:rPr lang="fr-FR" dirty="0" smtClean="0"/>
              <a:t>Danemark 1953</a:t>
            </a:r>
          </a:p>
          <a:p>
            <a:r>
              <a:rPr lang="fr-FR" dirty="0" smtClean="0">
                <a:solidFill>
                  <a:srgbClr val="FF0000"/>
                </a:solidFill>
              </a:rPr>
              <a:t>France 1958</a:t>
            </a:r>
          </a:p>
          <a:p>
            <a:endParaRPr lang="fr-F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873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1143000"/>
            <a:ext cx="8229600" cy="4983163"/>
          </a:xfrm>
        </p:spPr>
        <p:txBody>
          <a:bodyPr>
            <a:normAutofit/>
          </a:bodyPr>
          <a:lstStyle/>
          <a:p>
            <a:pPr>
              <a:buNone/>
            </a:pPr>
            <a:r>
              <a:rPr lang="fr-FR" b="1" dirty="0" smtClean="0"/>
              <a:t>b) Caractères du contrôle </a:t>
            </a:r>
            <a:r>
              <a:rPr lang="fr-FR" dirty="0" smtClean="0"/>
              <a:t>:</a:t>
            </a:r>
          </a:p>
          <a:p>
            <a:pPr>
              <a:buNone/>
            </a:pPr>
            <a:r>
              <a:rPr lang="fr-FR" dirty="0" smtClean="0"/>
              <a:t>- A priori (ou préventif) : avant promulgation  </a:t>
            </a:r>
          </a:p>
          <a:p>
            <a:pPr>
              <a:buNone/>
            </a:pPr>
            <a:r>
              <a:rPr lang="fr-FR" dirty="0" smtClean="0"/>
              <a:t>- par voie d’action </a:t>
            </a:r>
          </a:p>
          <a:p>
            <a:pPr>
              <a:buNone/>
            </a:pPr>
            <a:r>
              <a:rPr lang="fr-FR" dirty="0" smtClean="0"/>
              <a:t>- concentré</a:t>
            </a:r>
          </a:p>
          <a:p>
            <a:pPr>
              <a:buNone/>
            </a:pPr>
            <a:r>
              <a:rPr lang="fr-FR" dirty="0" smtClean="0"/>
              <a:t>- objectif / abstrait</a:t>
            </a:r>
          </a:p>
          <a:p>
            <a:pPr>
              <a:buNone/>
            </a:pPr>
            <a:r>
              <a:rPr lang="fr-FR" dirty="0" smtClean="0"/>
              <a:t> </a:t>
            </a:r>
          </a:p>
          <a:p>
            <a:pPr>
              <a:buNone/>
            </a:pPr>
            <a:r>
              <a:rPr lang="fr-FR" dirty="0" smtClean="0"/>
              <a:t>c) Mais sa portée véritable est récente (Décision du 16.7.1971, cf. supra)</a:t>
            </a:r>
          </a:p>
          <a:p>
            <a:endParaRPr lang="fr-F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t>Les normes de référence du contrôle </a:t>
            </a:r>
            <a:endParaRPr lang="fr-FR" sz="3200" dirty="0"/>
          </a:p>
        </p:txBody>
      </p:sp>
      <p:sp>
        <p:nvSpPr>
          <p:cNvPr id="3" name="Espace réservé du contenu 2"/>
          <p:cNvSpPr>
            <a:spLocks noGrp="1"/>
          </p:cNvSpPr>
          <p:nvPr>
            <p:ph idx="1"/>
          </p:nvPr>
        </p:nvSpPr>
        <p:spPr/>
        <p:txBody>
          <a:bodyPr>
            <a:normAutofit fontScale="77500" lnSpcReduction="20000"/>
          </a:bodyPr>
          <a:lstStyle/>
          <a:p>
            <a:pPr>
              <a:buNone/>
            </a:pPr>
            <a:endParaRPr lang="fr-FR" dirty="0" smtClean="0"/>
          </a:p>
          <a:p>
            <a:pPr>
              <a:buNone/>
            </a:pPr>
            <a:r>
              <a:rPr lang="fr-FR" dirty="0" smtClean="0"/>
              <a:t>1° </a:t>
            </a:r>
            <a:r>
              <a:rPr lang="fr-FR" u="sng" dirty="0" smtClean="0"/>
              <a:t>Le texte de la Constitution formelle de 1958 (articles 1 à 89)</a:t>
            </a:r>
            <a:endParaRPr lang="fr-FR" dirty="0" smtClean="0"/>
          </a:p>
          <a:p>
            <a:pPr>
              <a:buNone/>
            </a:pPr>
            <a:r>
              <a:rPr lang="fr-FR" dirty="0" smtClean="0"/>
              <a:t>2° </a:t>
            </a:r>
            <a:r>
              <a:rPr lang="fr-FR" u="sng" dirty="0" smtClean="0"/>
              <a:t>La Déclaration des droits de l'homme et du citoyen de 1789</a:t>
            </a:r>
            <a:r>
              <a:rPr lang="fr-FR" dirty="0" smtClean="0"/>
              <a:t>  </a:t>
            </a:r>
          </a:p>
          <a:p>
            <a:pPr>
              <a:buNone/>
            </a:pPr>
            <a:r>
              <a:rPr lang="fr-FR" dirty="0" smtClean="0"/>
              <a:t>3° </a:t>
            </a:r>
            <a:r>
              <a:rPr lang="fr-FR" u="sng" dirty="0" smtClean="0"/>
              <a:t>Le Préambule de la Constitution de 1946</a:t>
            </a:r>
            <a:r>
              <a:rPr lang="fr-FR" dirty="0" smtClean="0"/>
              <a:t> : qui comprend lui-même :</a:t>
            </a:r>
          </a:p>
          <a:p>
            <a:pPr>
              <a:buNone/>
            </a:pPr>
            <a:r>
              <a:rPr lang="fr-FR" dirty="0" smtClean="0"/>
              <a:t>a) Les « </a:t>
            </a:r>
            <a:r>
              <a:rPr lang="fr-FR" u="sng" dirty="0" smtClean="0"/>
              <a:t>Principes politiques, économiques et sociaux particulièrement nécessaires à notre temps</a:t>
            </a:r>
            <a:r>
              <a:rPr lang="fr-FR" dirty="0" smtClean="0"/>
              <a:t> » (= 16 principes énoncés : droit de grève, droit syndical,...)</a:t>
            </a:r>
          </a:p>
          <a:p>
            <a:pPr>
              <a:buNone/>
            </a:pPr>
            <a:r>
              <a:rPr lang="fr-FR" dirty="0" smtClean="0"/>
              <a:t>b) Les « </a:t>
            </a:r>
            <a:r>
              <a:rPr lang="fr-FR" u="sng" dirty="0" smtClean="0"/>
              <a:t>Principes fondamentaux reconnus par les lois de la République (PFLR)</a:t>
            </a:r>
            <a:r>
              <a:rPr lang="fr-FR" dirty="0" smtClean="0"/>
              <a:t> » </a:t>
            </a:r>
          </a:p>
          <a:p>
            <a:pPr>
              <a:buNone/>
            </a:pPr>
            <a:r>
              <a:rPr lang="fr-FR" dirty="0" smtClean="0"/>
              <a:t>4° </a:t>
            </a:r>
            <a:r>
              <a:rPr lang="fr-FR" u="sng" dirty="0" smtClean="0"/>
              <a:t>La charte de l’environnement</a:t>
            </a:r>
            <a:r>
              <a:rPr lang="fr-FR" dirty="0" smtClean="0"/>
              <a:t> (</a:t>
            </a:r>
            <a:r>
              <a:rPr lang="fr-FR" dirty="0" err="1" smtClean="0"/>
              <a:t>dep</a:t>
            </a:r>
            <a:r>
              <a:rPr lang="fr-FR" dirty="0" smtClean="0"/>
              <a:t>. LC 1</a:t>
            </a:r>
            <a:r>
              <a:rPr lang="fr-FR" baseline="30000" dirty="0" smtClean="0"/>
              <a:t>er</a:t>
            </a:r>
            <a:r>
              <a:rPr lang="fr-FR" dirty="0" smtClean="0"/>
              <a:t> mars 2005)</a:t>
            </a:r>
          </a:p>
          <a:p>
            <a:pPr>
              <a:buNone/>
            </a:pPr>
            <a:r>
              <a:rPr lang="fr-FR" dirty="0" smtClean="0"/>
              <a:t>5° Divers principes et « </a:t>
            </a:r>
            <a:r>
              <a:rPr lang="fr-FR" u="sng" dirty="0" smtClean="0"/>
              <a:t>objectifs à valeur constitutionnelle </a:t>
            </a:r>
            <a:r>
              <a:rPr lang="fr-FR" dirty="0" smtClean="0"/>
              <a:t>»</a:t>
            </a:r>
          </a:p>
          <a:p>
            <a:endParaRPr lang="fr-F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11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990600"/>
            <a:ext cx="8229600" cy="5135563"/>
          </a:xfrm>
        </p:spPr>
        <p:txBody>
          <a:bodyPr>
            <a:normAutofit/>
          </a:bodyPr>
          <a:lstStyle/>
          <a:p>
            <a:pPr>
              <a:buNone/>
            </a:pPr>
            <a:r>
              <a:rPr lang="fr-FR" dirty="0" smtClean="0"/>
              <a:t>d) Effets du contrôle</a:t>
            </a:r>
          </a:p>
          <a:p>
            <a:pPr>
              <a:buNone/>
            </a:pPr>
            <a:r>
              <a:rPr lang="fr-FR" dirty="0" smtClean="0"/>
              <a:t>- Censure totale ou partielle</a:t>
            </a:r>
          </a:p>
          <a:p>
            <a:pPr>
              <a:buNone/>
            </a:pPr>
            <a:r>
              <a:rPr lang="fr-FR" dirty="0" smtClean="0"/>
              <a:t>- Conformité sous réserve (réserves d’interprétation)</a:t>
            </a:r>
          </a:p>
          <a:p>
            <a:pPr>
              <a:buNone/>
            </a:pPr>
            <a:r>
              <a:rPr lang="fr-FR" dirty="0" smtClean="0"/>
              <a:t> </a:t>
            </a:r>
          </a:p>
          <a:p>
            <a:pPr>
              <a:buNone/>
            </a:pPr>
            <a:r>
              <a:rPr lang="fr-FR" dirty="0" smtClean="0"/>
              <a:t>e) Limites du contrôle</a:t>
            </a:r>
          </a:p>
          <a:p>
            <a:pPr>
              <a:buNone/>
            </a:pPr>
            <a:r>
              <a:rPr lang="fr-FR" dirty="0" smtClean="0"/>
              <a:t>- Le C.C ne contrôle pas les lois constitutionnelles (DC 1962 et 2003)</a:t>
            </a:r>
          </a:p>
          <a:p>
            <a:pPr>
              <a:buNone/>
            </a:pPr>
            <a:r>
              <a:rPr lang="fr-FR" dirty="0" smtClean="0"/>
              <a:t>- Incertitude sur les lois référendaires (DC 1992)</a:t>
            </a:r>
          </a:p>
          <a:p>
            <a:endParaRPr lang="fr-F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873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539552" y="762000"/>
            <a:ext cx="8229600" cy="5115272"/>
          </a:xfrm>
        </p:spPr>
        <p:txBody>
          <a:bodyPr>
            <a:normAutofit lnSpcReduction="10000"/>
          </a:bodyPr>
          <a:lstStyle/>
          <a:p>
            <a:pPr>
              <a:buNone/>
            </a:pPr>
            <a:r>
              <a:rPr lang="fr-FR" b="1" dirty="0" smtClean="0"/>
              <a:t>3</a:t>
            </a:r>
            <a:r>
              <a:rPr lang="fr-FR" dirty="0" smtClean="0"/>
              <a:t>. Contrôle des projets de décrets modifiant une loi postérieure à 1958 (art. 37, al. 2, 2</a:t>
            </a:r>
            <a:r>
              <a:rPr lang="fr-FR" baseline="30000" dirty="0" smtClean="0"/>
              <a:t>e</a:t>
            </a:r>
            <a:r>
              <a:rPr lang="fr-FR" dirty="0" smtClean="0"/>
              <a:t> phrase C, déc. de type « L »)</a:t>
            </a:r>
          </a:p>
          <a:p>
            <a:endParaRPr lang="fr-FR" dirty="0" smtClean="0"/>
          </a:p>
          <a:p>
            <a:pPr>
              <a:buNone/>
            </a:pPr>
            <a:r>
              <a:rPr lang="fr-FR" b="1" dirty="0" smtClean="0"/>
              <a:t>4. La question prioritaire de constitutionnalité</a:t>
            </a:r>
            <a:r>
              <a:rPr lang="fr-FR" dirty="0" smtClean="0"/>
              <a:t> </a:t>
            </a:r>
          </a:p>
          <a:p>
            <a:pPr>
              <a:buNone/>
            </a:pPr>
            <a:r>
              <a:rPr lang="fr-FR" dirty="0" smtClean="0"/>
              <a:t> (nouvel art. 61-1 C</a:t>
            </a:r>
            <a:r>
              <a:rPr lang="fr-FR" dirty="0"/>
              <a:t>,</a:t>
            </a:r>
            <a:r>
              <a:rPr lang="fr-FR" dirty="0" smtClean="0"/>
              <a:t> 2008) (1</a:t>
            </a:r>
            <a:r>
              <a:rPr lang="fr-FR" baseline="30000" dirty="0" smtClean="0"/>
              <a:t>er</a:t>
            </a:r>
            <a:r>
              <a:rPr lang="fr-FR" dirty="0" smtClean="0"/>
              <a:t> mars 2010)</a:t>
            </a:r>
          </a:p>
          <a:p>
            <a:pPr>
              <a:buNone/>
            </a:pPr>
            <a:r>
              <a:rPr lang="fr-FR" dirty="0" smtClean="0"/>
              <a:t>1.	Le principe</a:t>
            </a:r>
          </a:p>
          <a:p>
            <a:pPr>
              <a:buNone/>
            </a:pPr>
            <a:r>
              <a:rPr lang="fr-FR" dirty="0" smtClean="0"/>
              <a:t> - Contrôle a posteriori de la loi, semi-diffus</a:t>
            </a:r>
          </a:p>
          <a:p>
            <a:pPr>
              <a:buNone/>
            </a:pPr>
            <a:r>
              <a:rPr lang="fr-FR" dirty="0" smtClean="0"/>
              <a:t>- Renvoi éventuel au CC, qui conserve monopole de l’abrogation de la loi et de ses effets</a:t>
            </a:r>
          </a:p>
          <a:p>
            <a:endParaRPr lang="fr-F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txBody>
          <a:bodyPr>
            <a:normAutofit fontScale="90000"/>
          </a:bodyPr>
          <a:lstStyle/>
          <a:p>
            <a:r>
              <a:rPr lang="fr-FR" sz="2700" b="1" dirty="0" smtClean="0"/>
              <a:t/>
            </a:r>
            <a:br>
              <a:rPr lang="fr-FR" sz="2700" b="1" dirty="0" smtClean="0"/>
            </a:br>
            <a:r>
              <a:rPr lang="fr-FR" sz="2700" b="1" dirty="0"/>
              <a:t/>
            </a:r>
            <a:br>
              <a:rPr lang="fr-FR" sz="2700" b="1" dirty="0"/>
            </a:br>
            <a:r>
              <a:rPr lang="fr-FR" sz="3100" b="1" dirty="0" smtClean="0"/>
              <a:t>2</a:t>
            </a:r>
            <a:r>
              <a:rPr lang="fr-FR" sz="3100" b="1" dirty="0"/>
              <a:t>.	Les </a:t>
            </a:r>
            <a:r>
              <a:rPr lang="fr-FR" sz="3100" b="1" dirty="0" smtClean="0"/>
              <a:t>modalités de la QPC</a:t>
            </a:r>
            <a:r>
              <a:rPr lang="fr-FR" dirty="0"/>
              <a:t/>
            </a:r>
            <a:br>
              <a:rPr lang="fr-FR" dirty="0"/>
            </a:br>
            <a:endParaRPr lang="fr-FR" dirty="0"/>
          </a:p>
        </p:txBody>
      </p:sp>
      <p:sp>
        <p:nvSpPr>
          <p:cNvPr id="3" name="Espace réservé du contenu 2"/>
          <p:cNvSpPr>
            <a:spLocks noGrp="1"/>
          </p:cNvSpPr>
          <p:nvPr>
            <p:ph idx="1"/>
          </p:nvPr>
        </p:nvSpPr>
        <p:spPr>
          <a:xfrm>
            <a:off x="457200" y="1772816"/>
            <a:ext cx="8229600" cy="4353347"/>
          </a:xfrm>
        </p:spPr>
        <p:txBody>
          <a:bodyPr>
            <a:normAutofit/>
          </a:bodyPr>
          <a:lstStyle/>
          <a:p>
            <a:pPr marL="0" indent="0">
              <a:buNone/>
            </a:pPr>
            <a:r>
              <a:rPr lang="fr-FR" dirty="0" smtClean="0"/>
              <a:t>- Par qui ? Tout justiciable partie à un procès</a:t>
            </a:r>
          </a:p>
          <a:p>
            <a:pPr marL="0" indent="0">
              <a:buNone/>
            </a:pPr>
            <a:r>
              <a:rPr lang="fr-FR" dirty="0" smtClean="0"/>
              <a:t>- Sur quoi ? Une disposition législative en vigueur qui violerait un droit ou une liberté</a:t>
            </a:r>
          </a:p>
          <a:p>
            <a:pPr marL="0" indent="0">
              <a:buNone/>
            </a:pPr>
            <a:r>
              <a:rPr lang="fr-FR" dirty="0" smtClean="0"/>
              <a:t>- Où ? Devant toute juridiction (sauf Assises)</a:t>
            </a:r>
          </a:p>
          <a:p>
            <a:pPr marL="0" indent="0">
              <a:buNone/>
            </a:pPr>
            <a:r>
              <a:rPr lang="fr-FR" dirty="0" smtClean="0"/>
              <a:t>- Quand ? A tout moment de l’instance</a:t>
            </a:r>
          </a:p>
          <a:p>
            <a:pPr marL="0" indent="0">
              <a:buNone/>
            </a:pPr>
            <a:r>
              <a:rPr lang="fr-FR" dirty="0" smtClean="0"/>
              <a:t>- Comment ? Par écrit distinct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a:bodyPr>
          <a:lstStyle/>
          <a:p>
            <a:r>
              <a:rPr lang="fr-FR" sz="2800" b="1" dirty="0" smtClean="0"/>
              <a:t>Modalités de la QPC : </a:t>
            </a:r>
            <a:r>
              <a:rPr lang="fr-FR" sz="2800" b="1" dirty="0"/>
              <a:t>Un contrôle filtré</a:t>
            </a:r>
          </a:p>
        </p:txBody>
      </p:sp>
      <p:sp>
        <p:nvSpPr>
          <p:cNvPr id="3" name="Espace réservé du contenu 2"/>
          <p:cNvSpPr>
            <a:spLocks noGrp="1"/>
          </p:cNvSpPr>
          <p:nvPr>
            <p:ph idx="1"/>
          </p:nvPr>
        </p:nvSpPr>
        <p:spPr>
          <a:xfrm>
            <a:off x="457200" y="1124744"/>
            <a:ext cx="8229600" cy="5001419"/>
          </a:xfrm>
        </p:spPr>
        <p:txBody>
          <a:bodyPr>
            <a:normAutofit fontScale="92500" lnSpcReduction="10000"/>
          </a:bodyPr>
          <a:lstStyle/>
          <a:p>
            <a:pPr marL="0" indent="0">
              <a:buNone/>
            </a:pPr>
            <a:r>
              <a:rPr lang="fr-FR" dirty="0" smtClean="0"/>
              <a:t>- </a:t>
            </a:r>
            <a:r>
              <a:rPr lang="fr-FR" dirty="0"/>
              <a:t>1</a:t>
            </a:r>
            <a:r>
              <a:rPr lang="fr-FR" baseline="30000" dirty="0"/>
              <a:t>er</a:t>
            </a:r>
            <a:r>
              <a:rPr lang="fr-FR" dirty="0"/>
              <a:t> juge saisi : contrôle </a:t>
            </a:r>
            <a:r>
              <a:rPr lang="fr-FR" dirty="0" smtClean="0"/>
              <a:t>limité ; procès suspendu</a:t>
            </a:r>
            <a:endParaRPr lang="fr-FR" dirty="0"/>
          </a:p>
          <a:p>
            <a:pPr marL="0" indent="0">
              <a:buNone/>
            </a:pPr>
            <a:r>
              <a:rPr lang="fr-FR" dirty="0"/>
              <a:t>- Renvoi à la cour suprême (</a:t>
            </a:r>
            <a:r>
              <a:rPr lang="fr-FR" dirty="0" err="1"/>
              <a:t>Cass</a:t>
            </a:r>
            <a:r>
              <a:rPr lang="fr-FR" dirty="0"/>
              <a:t>. ou CE) : 2</a:t>
            </a:r>
            <a:r>
              <a:rPr lang="fr-FR" baseline="30000" dirty="0"/>
              <a:t>e</a:t>
            </a:r>
            <a:r>
              <a:rPr lang="fr-FR" dirty="0"/>
              <a:t> contrôle</a:t>
            </a:r>
          </a:p>
          <a:p>
            <a:pPr marL="0" indent="0">
              <a:buNone/>
            </a:pPr>
            <a:r>
              <a:rPr lang="fr-FR" dirty="0"/>
              <a:t>- Renvoi éventuel au C.C</a:t>
            </a:r>
            <a:r>
              <a:rPr lang="fr-FR" dirty="0" smtClean="0"/>
              <a:t>. ; audition publique</a:t>
            </a:r>
            <a:endParaRPr lang="fr-FR" dirty="0"/>
          </a:p>
          <a:p>
            <a:r>
              <a:rPr lang="fr-FR" dirty="0" smtClean="0"/>
              <a:t>Effets :</a:t>
            </a:r>
          </a:p>
          <a:p>
            <a:pPr marL="0" indent="0">
              <a:buNone/>
            </a:pPr>
            <a:r>
              <a:rPr lang="fr-FR" dirty="0" smtClean="0"/>
              <a:t>- Seul le C.C. peut abroger la loi</a:t>
            </a:r>
          </a:p>
          <a:p>
            <a:pPr marL="0" indent="0">
              <a:buNone/>
            </a:pPr>
            <a:r>
              <a:rPr lang="fr-FR" dirty="0" smtClean="0"/>
              <a:t>- Il détermine les effets de l’abrogation (immédiat ou différés)</a:t>
            </a:r>
          </a:p>
          <a:p>
            <a:pPr marL="0" indent="0">
              <a:buNone/>
            </a:pPr>
            <a:r>
              <a:rPr lang="fr-FR" dirty="0" smtClean="0"/>
              <a:t>- Le procès reprend son cours sur les bases résultant de l’arrêt de la cour ou du C.C.</a:t>
            </a:r>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788390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074242"/>
          </a:xfrm>
        </p:spPr>
        <p:txBody>
          <a:bodyPr>
            <a:normAutofit fontScale="90000"/>
          </a:bodyPr>
          <a:lstStyle/>
          <a:p>
            <a:r>
              <a:rPr lang="fr-FR" sz="3100" b="1" dirty="0"/>
              <a:t>5. Le contrôle de compatibilité des traités avec la Constitution</a:t>
            </a:r>
            <a:r>
              <a:rPr lang="fr-FR" sz="3100" dirty="0"/>
              <a:t> (art. 54 C -- décisions également référencées "DC")</a:t>
            </a:r>
            <a:r>
              <a:rPr lang="fr-FR" dirty="0"/>
              <a:t/>
            </a:r>
            <a:br>
              <a:rPr lang="fr-FR" dirty="0"/>
            </a:br>
            <a:endParaRPr lang="fr-FR" dirty="0"/>
          </a:p>
        </p:txBody>
      </p:sp>
      <p:sp>
        <p:nvSpPr>
          <p:cNvPr id="3" name="Espace réservé du contenu 2"/>
          <p:cNvSpPr>
            <a:spLocks noGrp="1"/>
          </p:cNvSpPr>
          <p:nvPr>
            <p:ph idx="1"/>
          </p:nvPr>
        </p:nvSpPr>
        <p:spPr>
          <a:xfrm>
            <a:off x="457200" y="2060848"/>
            <a:ext cx="8229600" cy="4065315"/>
          </a:xfrm>
        </p:spPr>
        <p:txBody>
          <a:bodyPr>
            <a:normAutofit/>
          </a:bodyPr>
          <a:lstStyle/>
          <a:p>
            <a:pPr>
              <a:buFontTx/>
              <a:buChar char="-"/>
            </a:pPr>
            <a:r>
              <a:rPr lang="fr-FR" dirty="0" smtClean="0"/>
              <a:t>Saisine identique à celles des lois (</a:t>
            </a:r>
            <a:r>
              <a:rPr lang="fr-FR" dirty="0" err="1" smtClean="0"/>
              <a:t>dep</a:t>
            </a:r>
            <a:r>
              <a:rPr lang="fr-FR" dirty="0" smtClean="0"/>
              <a:t>. 1992)</a:t>
            </a:r>
          </a:p>
          <a:p>
            <a:pPr>
              <a:buFontTx/>
              <a:buChar char="-"/>
            </a:pPr>
            <a:r>
              <a:rPr lang="fr-FR" dirty="0" smtClean="0"/>
              <a:t>Saisine avant ratification par l’Exécutif</a:t>
            </a:r>
          </a:p>
          <a:p>
            <a:pPr>
              <a:buFontTx/>
              <a:buChar char="-"/>
            </a:pPr>
            <a:r>
              <a:rPr lang="fr-FR" dirty="0" smtClean="0"/>
              <a:t>Si incompatibilité : révision constitutionnelle nécessaire avant ratification</a:t>
            </a:r>
          </a:p>
          <a:p>
            <a:pPr>
              <a:buFontTx/>
              <a:buChar char="-"/>
            </a:pPr>
            <a:r>
              <a:rPr lang="fr-FR" dirty="0" smtClean="0"/>
              <a:t>Exemples : Traités de Maastricht (1992) et de Lisbonne (2007) </a:t>
            </a:r>
            <a:endParaRPr lang="fr-F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873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1143000"/>
            <a:ext cx="8229600" cy="4983163"/>
          </a:xfrm>
        </p:spPr>
        <p:txBody>
          <a:bodyPr>
            <a:normAutofit fontScale="92500" lnSpcReduction="10000"/>
          </a:bodyPr>
          <a:lstStyle/>
          <a:p>
            <a:pPr marL="0" indent="0">
              <a:buNone/>
            </a:pPr>
            <a:r>
              <a:rPr lang="fr-FR" b="1" dirty="0" smtClean="0"/>
              <a:t>D. Autres compétences </a:t>
            </a:r>
            <a:r>
              <a:rPr lang="fr-FR" dirty="0" smtClean="0"/>
              <a:t>(Pour mémoire)</a:t>
            </a:r>
          </a:p>
          <a:p>
            <a:endParaRPr lang="fr-FR" dirty="0" smtClean="0"/>
          </a:p>
          <a:p>
            <a:pPr marL="0" indent="0">
              <a:buNone/>
            </a:pPr>
            <a:r>
              <a:rPr lang="fr-FR" dirty="0" smtClean="0"/>
              <a:t>1. Contrôle de la constitutionnalité des « lois de pays » de Nouvelle-Calédonie</a:t>
            </a:r>
          </a:p>
          <a:p>
            <a:pPr marL="0" indent="0">
              <a:buNone/>
            </a:pPr>
            <a:r>
              <a:rPr lang="fr-FR" dirty="0" smtClean="0"/>
              <a:t>&gt;Art. 77 C (LC du 20 juillet 1998) + L.O. du 19 mars 1999.</a:t>
            </a:r>
          </a:p>
          <a:p>
            <a:pPr marL="0" indent="0">
              <a:buNone/>
            </a:pPr>
            <a:r>
              <a:rPr lang="fr-FR" dirty="0" smtClean="0"/>
              <a:t> </a:t>
            </a:r>
          </a:p>
          <a:p>
            <a:pPr marL="0" indent="0">
              <a:buNone/>
            </a:pPr>
            <a:r>
              <a:rPr lang="fr-FR" dirty="0" smtClean="0"/>
              <a:t>2. Compétence de déclassement d’un acte d’un collectivité d’outre-mer (art. 74 C, depuis LC 28 mars 2003)</a:t>
            </a:r>
          </a:p>
          <a:p>
            <a:endParaRPr lang="fr-F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Conclusion sur le Conseil constitutionnel</a:t>
            </a:r>
            <a:endParaRPr lang="fr-FR" sz="2800" b="1" dirty="0"/>
          </a:p>
        </p:txBody>
      </p:sp>
      <p:sp>
        <p:nvSpPr>
          <p:cNvPr id="3" name="Espace réservé du contenu 2"/>
          <p:cNvSpPr>
            <a:spLocks noGrp="1"/>
          </p:cNvSpPr>
          <p:nvPr>
            <p:ph idx="1"/>
          </p:nvPr>
        </p:nvSpPr>
        <p:spPr/>
        <p:txBody>
          <a:bodyPr>
            <a:normAutofit fontScale="92500"/>
          </a:bodyPr>
          <a:lstStyle/>
          <a:p>
            <a:pPr>
              <a:buFontTx/>
              <a:buChar char="-"/>
            </a:pPr>
            <a:r>
              <a:rPr lang="fr-FR" dirty="0" smtClean="0"/>
              <a:t>Une institution évolutive, en rupture avec la tradition française, devenue quasi-juridictionnelle</a:t>
            </a:r>
          </a:p>
          <a:p>
            <a:pPr>
              <a:buFontTx/>
              <a:buChar char="-"/>
            </a:pPr>
            <a:r>
              <a:rPr lang="fr-FR" dirty="0" smtClean="0"/>
              <a:t>Un « gardien » partiel de l’ordre constitutionnel</a:t>
            </a:r>
          </a:p>
          <a:p>
            <a:pPr>
              <a:buFontTx/>
              <a:buChar char="-"/>
            </a:pPr>
            <a:r>
              <a:rPr lang="fr-FR" dirty="0" smtClean="0"/>
              <a:t>Un frein à la toute-puissance de la majorité</a:t>
            </a:r>
          </a:p>
          <a:p>
            <a:pPr>
              <a:buFontTx/>
              <a:buChar char="-"/>
            </a:pPr>
            <a:r>
              <a:rPr lang="fr-FR" dirty="0" smtClean="0"/>
              <a:t>Un « juge » mais à dimension politique</a:t>
            </a:r>
          </a:p>
          <a:p>
            <a:pPr>
              <a:buFontTx/>
              <a:buChar char="-"/>
            </a:pPr>
            <a:r>
              <a:rPr lang="fr-FR" dirty="0" smtClean="0"/>
              <a:t>La faible argumentation des décisions</a:t>
            </a:r>
          </a:p>
          <a:p>
            <a:pPr>
              <a:buFontTx/>
              <a:buChar char="-"/>
            </a:pPr>
            <a:r>
              <a:rPr lang="fr-FR" dirty="0" smtClean="0"/>
              <a:t>Un juge sans le dernier mot ? La théorie du « lit de justice » du pouvoir de révision (G. Vedel)</a:t>
            </a:r>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2909605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Leçon n°10 : La coordination entre les normes juridiques</a:t>
            </a:r>
            <a:endParaRPr lang="fr-FR" sz="3200" b="1" dirty="0"/>
          </a:p>
        </p:txBody>
      </p:sp>
      <p:sp>
        <p:nvSpPr>
          <p:cNvPr id="3" name="Espace réservé du contenu 2"/>
          <p:cNvSpPr>
            <a:spLocks noGrp="1"/>
          </p:cNvSpPr>
          <p:nvPr>
            <p:ph idx="1"/>
          </p:nvPr>
        </p:nvSpPr>
        <p:spPr/>
        <p:txBody>
          <a:bodyPr>
            <a:normAutofit fontScale="92500" lnSpcReduction="10000"/>
          </a:bodyPr>
          <a:lstStyle/>
          <a:p>
            <a:pPr>
              <a:buNone/>
            </a:pPr>
            <a:r>
              <a:rPr lang="fr-FR" b="1" dirty="0" smtClean="0"/>
              <a:t>§ 1. La Constitution formelle et ses révisions</a:t>
            </a:r>
            <a:endParaRPr lang="fr-FR" dirty="0" smtClean="0"/>
          </a:p>
          <a:p>
            <a:pPr>
              <a:buNone/>
            </a:pPr>
            <a:r>
              <a:rPr lang="fr-FR" dirty="0" smtClean="0"/>
              <a:t> </a:t>
            </a:r>
          </a:p>
          <a:p>
            <a:pPr marL="514350" indent="-514350">
              <a:buAutoNum type="alphaUcPeriod"/>
            </a:pPr>
            <a:r>
              <a:rPr lang="fr-FR" b="1" dirty="0" smtClean="0"/>
              <a:t>La Constitution formelle</a:t>
            </a:r>
          </a:p>
          <a:p>
            <a:pPr marL="514350" indent="-514350">
              <a:buNone/>
            </a:pPr>
            <a:r>
              <a:rPr lang="fr-FR" b="1" dirty="0" smtClean="0"/>
              <a:t>&gt; Rappel </a:t>
            </a:r>
            <a:r>
              <a:rPr lang="fr-FR" dirty="0" smtClean="0"/>
              <a:t>: Constitution matérielle et constitution formelle</a:t>
            </a:r>
          </a:p>
          <a:p>
            <a:pPr marL="514350" indent="-514350">
              <a:buNone/>
            </a:pPr>
            <a:r>
              <a:rPr lang="fr-FR" dirty="0" smtClean="0"/>
              <a:t>&gt;</a:t>
            </a:r>
            <a:r>
              <a:rPr lang="fr-FR" u="sng" dirty="0" smtClean="0"/>
              <a:t>Constitution formelle :</a:t>
            </a:r>
            <a:r>
              <a:rPr lang="fr-FR" dirty="0" smtClean="0"/>
              <a:t> </a:t>
            </a:r>
          </a:p>
          <a:p>
            <a:pPr marL="514350" indent="-514350">
              <a:buFont typeface="Wingdings" pitchFamily="1" charset="2"/>
              <a:buChar char="Ø"/>
            </a:pPr>
            <a:r>
              <a:rPr lang="fr-FR" dirty="0" smtClean="0"/>
              <a:t>collection d’énoncés virtuels (à prétention normative)</a:t>
            </a:r>
          </a:p>
          <a:p>
            <a:pPr marL="514350" indent="-514350">
              <a:buFont typeface="Wingdings" pitchFamily="1" charset="2"/>
              <a:buChar char="Ø"/>
            </a:pPr>
            <a:r>
              <a:rPr lang="fr-FR" dirty="0" smtClean="0"/>
              <a:t>des énoncés aux potentialités diverses</a:t>
            </a:r>
          </a:p>
          <a:p>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84827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constitutions formelles de la France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1791</a:t>
            </a:r>
          </a:p>
          <a:p>
            <a:r>
              <a:rPr lang="fr-FR" dirty="0" smtClean="0"/>
              <a:t>(1793)</a:t>
            </a:r>
          </a:p>
          <a:p>
            <a:r>
              <a:rPr lang="fr-FR" dirty="0" smtClean="0"/>
              <a:t>1795</a:t>
            </a:r>
          </a:p>
          <a:p>
            <a:r>
              <a:rPr lang="fr-FR" dirty="0" smtClean="0"/>
              <a:t>1799 (1802, 1804, 1815)</a:t>
            </a:r>
          </a:p>
          <a:p>
            <a:r>
              <a:rPr lang="fr-FR" dirty="0" smtClean="0"/>
              <a:t>1814 (1830)</a:t>
            </a:r>
          </a:p>
          <a:p>
            <a:r>
              <a:rPr lang="fr-FR" dirty="0" smtClean="0"/>
              <a:t>1848</a:t>
            </a:r>
          </a:p>
          <a:p>
            <a:r>
              <a:rPr lang="fr-FR" dirty="0" smtClean="0"/>
              <a:t>1852 (1870)</a:t>
            </a:r>
          </a:p>
          <a:p>
            <a:r>
              <a:rPr lang="fr-FR" dirty="0" smtClean="0"/>
              <a:t>1875</a:t>
            </a:r>
          </a:p>
          <a:p>
            <a:r>
              <a:rPr lang="fr-FR" dirty="0" smtClean="0"/>
              <a:t>1946</a:t>
            </a:r>
            <a:endParaRPr lang="fr-F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Droit de la constitution et ordre constitutionnel</a:t>
            </a:r>
            <a:endParaRPr lang="fr-FR" dirty="0"/>
          </a:p>
        </p:txBody>
      </p:sp>
      <p:sp>
        <p:nvSpPr>
          <p:cNvPr id="3" name="Espace réservé du contenu 2"/>
          <p:cNvSpPr>
            <a:spLocks noGrp="1"/>
          </p:cNvSpPr>
          <p:nvPr>
            <p:ph idx="1"/>
          </p:nvPr>
        </p:nvSpPr>
        <p:spPr/>
        <p:txBody>
          <a:bodyPr>
            <a:normAutofit fontScale="92500" lnSpcReduction="10000"/>
          </a:bodyPr>
          <a:lstStyle/>
          <a:p>
            <a:pPr>
              <a:buFontTx/>
              <a:buChar char="-"/>
            </a:pPr>
            <a:r>
              <a:rPr lang="fr-FR" dirty="0" smtClean="0"/>
              <a:t>Après concrétisation : le droit de la constitution</a:t>
            </a:r>
          </a:p>
          <a:p>
            <a:pPr>
              <a:buFontTx/>
              <a:buChar char="-"/>
            </a:pPr>
            <a:r>
              <a:rPr lang="fr-FR" dirty="0" smtClean="0"/>
              <a:t>Nécessité de situer le droit de la constitution</a:t>
            </a:r>
          </a:p>
          <a:p>
            <a:pPr>
              <a:buNone/>
            </a:pPr>
            <a:r>
              <a:rPr lang="fr-FR" dirty="0" smtClean="0"/>
              <a:t>(=&gt;combinaison des règles écrites, éventuel appel à règles non écrites, appel à schéma idéel)</a:t>
            </a:r>
          </a:p>
          <a:p>
            <a:pPr>
              <a:buFontTx/>
              <a:buChar char="-"/>
            </a:pPr>
            <a:r>
              <a:rPr lang="fr-FR" dirty="0" smtClean="0"/>
              <a:t>Ordre constitutionnel normatif  (combinaison de facteurs formels et matériels) :</a:t>
            </a:r>
          </a:p>
          <a:p>
            <a:pPr>
              <a:buNone/>
            </a:pPr>
            <a:r>
              <a:rPr lang="fr-FR" dirty="0" smtClean="0"/>
              <a:t>*Système de gouvernement</a:t>
            </a:r>
          </a:p>
          <a:p>
            <a:pPr>
              <a:buNone/>
            </a:pPr>
            <a:r>
              <a:rPr lang="fr-FR" dirty="0" smtClean="0"/>
              <a:t>*Système de garantie des droits</a:t>
            </a:r>
          </a:p>
          <a:p>
            <a:pPr>
              <a:buNone/>
            </a:pPr>
            <a:r>
              <a:rPr lang="fr-FR" dirty="0" smtClean="0"/>
              <a:t>*Principes régulateurs </a:t>
            </a:r>
          </a:p>
          <a:p>
            <a:endParaRPr lang="fr-F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556" b="1" dirty="0" smtClean="0"/>
              <a:t>B. La révision de la constitution formelle</a:t>
            </a:r>
            <a:r>
              <a:rPr lang="fr-FR" dirty="0" smtClean="0"/>
              <a:t/>
            </a:r>
            <a:br>
              <a:rPr lang="fr-FR" dirty="0" smtClean="0"/>
            </a:br>
            <a:endParaRPr lang="fr-FR" dirty="0"/>
          </a:p>
        </p:txBody>
      </p:sp>
      <p:sp>
        <p:nvSpPr>
          <p:cNvPr id="3" name="Espace réservé du contenu 2"/>
          <p:cNvSpPr>
            <a:spLocks noGrp="1"/>
          </p:cNvSpPr>
          <p:nvPr>
            <p:ph idx="1"/>
          </p:nvPr>
        </p:nvSpPr>
        <p:spPr>
          <a:xfrm>
            <a:off x="457200" y="1219200"/>
            <a:ext cx="8229600" cy="4906963"/>
          </a:xfrm>
        </p:spPr>
        <p:txBody>
          <a:bodyPr>
            <a:normAutofit fontScale="92500" lnSpcReduction="10000"/>
          </a:bodyPr>
          <a:lstStyle/>
          <a:p>
            <a:pPr marL="514350" indent="-514350">
              <a:buAutoNum type="arabicPeriod"/>
            </a:pPr>
            <a:r>
              <a:rPr lang="fr-FR" dirty="0" smtClean="0"/>
              <a:t>Au plan procédural</a:t>
            </a:r>
          </a:p>
          <a:p>
            <a:pPr marL="514350" indent="-514350">
              <a:buNone/>
            </a:pPr>
            <a:r>
              <a:rPr lang="fr-FR" dirty="0" smtClean="0"/>
              <a:t> a) La voie de l’article 89 C</a:t>
            </a:r>
          </a:p>
          <a:p>
            <a:pPr marL="514350" indent="-514350">
              <a:buFontTx/>
              <a:buChar char="-"/>
            </a:pPr>
            <a:r>
              <a:rPr lang="fr-FR" dirty="0" smtClean="0"/>
              <a:t>Initiative : PR-PM ou chaque parlementaire</a:t>
            </a:r>
          </a:p>
          <a:p>
            <a:pPr marL="514350" indent="-514350">
              <a:buFontTx/>
              <a:buChar char="-"/>
            </a:pPr>
            <a:r>
              <a:rPr lang="fr-FR" dirty="0" smtClean="0"/>
              <a:t>Discussion et adoption par chaque assemblée</a:t>
            </a:r>
          </a:p>
          <a:p>
            <a:pPr marL="514350" indent="-514350">
              <a:buNone/>
            </a:pPr>
            <a:r>
              <a:rPr lang="fr-FR" dirty="0" smtClean="0"/>
              <a:t>(= cas de bicamérisme égalitaire)</a:t>
            </a:r>
          </a:p>
          <a:p>
            <a:pPr marL="514350" indent="-514350">
              <a:buFontTx/>
              <a:buChar char="-"/>
            </a:pPr>
            <a:r>
              <a:rPr lang="fr-FR" dirty="0" smtClean="0"/>
              <a:t>Ratification (adoption définitive)</a:t>
            </a:r>
          </a:p>
          <a:p>
            <a:pPr marL="514350" indent="-514350">
              <a:buFontTx/>
              <a:buChar char="-"/>
            </a:pPr>
            <a:r>
              <a:rPr lang="fr-FR" dirty="0" smtClean="0"/>
              <a:t>*le principe du référendum</a:t>
            </a:r>
          </a:p>
          <a:p>
            <a:pPr marL="514350" indent="-514350">
              <a:buFontTx/>
              <a:buChar char="-"/>
            </a:pPr>
            <a:r>
              <a:rPr lang="fr-FR" dirty="0" smtClean="0"/>
              <a:t>*l’exception du Congrès pour les projets LC</a:t>
            </a:r>
          </a:p>
          <a:p>
            <a:pPr marL="514350" indent="-514350">
              <a:buFontTx/>
              <a:buChar char="-"/>
            </a:pPr>
            <a:r>
              <a:rPr lang="fr-FR" dirty="0" smtClean="0"/>
              <a:t>(majorité des 3/5</a:t>
            </a:r>
            <a:r>
              <a:rPr lang="fr-FR" baseline="30000" dirty="0" smtClean="0"/>
              <a:t>e</a:t>
            </a:r>
            <a:r>
              <a:rPr lang="fr-FR" dirty="0" smtClean="0"/>
              <a:t> des suffrages exprimés)</a:t>
            </a:r>
            <a:endParaRPr lang="fr-F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11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990600"/>
            <a:ext cx="8229600" cy="5135563"/>
          </a:xfrm>
        </p:spPr>
        <p:txBody>
          <a:bodyPr>
            <a:normAutofit fontScale="92500" lnSpcReduction="20000"/>
          </a:bodyPr>
          <a:lstStyle/>
          <a:p>
            <a:pPr>
              <a:buNone/>
            </a:pPr>
            <a:r>
              <a:rPr lang="fr-FR" dirty="0" smtClean="0"/>
              <a:t>b) La voie « alternative » de l’art. 11 C</a:t>
            </a:r>
          </a:p>
          <a:p>
            <a:pPr>
              <a:buNone/>
            </a:pPr>
            <a:r>
              <a:rPr lang="fr-FR" dirty="0" smtClean="0"/>
              <a:t>- la pratique gaullienne de 1962 et 1969</a:t>
            </a:r>
          </a:p>
          <a:p>
            <a:pPr>
              <a:buFontTx/>
              <a:buChar char="-"/>
            </a:pPr>
            <a:r>
              <a:rPr lang="fr-FR" dirty="0" smtClean="0"/>
              <a:t>validée de facto par le C.C. (6 nov. 1962, 2003)</a:t>
            </a:r>
          </a:p>
          <a:p>
            <a:pPr>
              <a:buNone/>
            </a:pPr>
            <a:endParaRPr lang="fr-FR" dirty="0" smtClean="0"/>
          </a:p>
          <a:p>
            <a:pPr>
              <a:buNone/>
            </a:pPr>
            <a:r>
              <a:rPr lang="fr-FR" dirty="0" smtClean="0"/>
              <a:t>2. Le fond des révisions depuis 1959</a:t>
            </a:r>
          </a:p>
          <a:p>
            <a:pPr>
              <a:buNone/>
            </a:pPr>
            <a:r>
              <a:rPr lang="fr-FR" dirty="0" smtClean="0"/>
              <a:t>- 1962, 1974, 2000, 2008, 2024</a:t>
            </a:r>
          </a:p>
          <a:p>
            <a:pPr>
              <a:buNone/>
            </a:pPr>
            <a:r>
              <a:rPr lang="fr-FR" dirty="0" smtClean="0"/>
              <a:t>3. Les révisions informelles (« Mutations »)</a:t>
            </a:r>
          </a:p>
          <a:p>
            <a:pPr>
              <a:buFontTx/>
              <a:buChar char="-"/>
            </a:pPr>
            <a:r>
              <a:rPr lang="fr-FR" dirty="0" smtClean="0"/>
              <a:t>DC 16.7.1971</a:t>
            </a:r>
          </a:p>
          <a:p>
            <a:pPr>
              <a:buFontTx/>
              <a:buChar char="-"/>
            </a:pPr>
            <a:r>
              <a:rPr lang="fr-FR" dirty="0" smtClean="0"/>
              <a:t>Les cohabitations</a:t>
            </a:r>
          </a:p>
          <a:p>
            <a:pPr>
              <a:buFontTx/>
              <a:buChar char="-"/>
            </a:pPr>
            <a:r>
              <a:rPr lang="fr-FR" dirty="0" smtClean="0"/>
              <a:t>L’ajustement du calendrier électoral (2001) </a:t>
            </a:r>
          </a:p>
          <a:p>
            <a:pPr>
              <a:buNone/>
            </a:pPr>
            <a:r>
              <a:rPr lang="fr-FR" dirty="0" smtClean="0"/>
              <a:t> </a:t>
            </a:r>
            <a:endParaRPr lang="fr-F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b="1" dirty="0" smtClean="0"/>
              <a:t>§ 2. Le « bloc de constitutionnalité »</a:t>
            </a:r>
            <a:r>
              <a:rPr lang="fr-FR" sz="4000" dirty="0" smtClean="0"/>
              <a:t> </a:t>
            </a:r>
            <a:r>
              <a:rPr lang="fr-FR" dirty="0" smtClean="0"/>
              <a:t/>
            </a:r>
            <a:br>
              <a:rPr lang="fr-FR" dirty="0" smtClean="0"/>
            </a:br>
            <a:endParaRPr lang="fr-FR" dirty="0"/>
          </a:p>
        </p:txBody>
      </p:sp>
      <p:sp>
        <p:nvSpPr>
          <p:cNvPr id="3" name="Espace réservé du contenu 2"/>
          <p:cNvSpPr>
            <a:spLocks noGrp="1"/>
          </p:cNvSpPr>
          <p:nvPr>
            <p:ph idx="1"/>
          </p:nvPr>
        </p:nvSpPr>
        <p:spPr>
          <a:xfrm>
            <a:off x="457200" y="1143000"/>
            <a:ext cx="8229600" cy="4983163"/>
          </a:xfrm>
        </p:spPr>
        <p:txBody>
          <a:bodyPr>
            <a:normAutofit fontScale="77500" lnSpcReduction="20000"/>
          </a:bodyPr>
          <a:lstStyle/>
          <a:p>
            <a:pPr>
              <a:buNone/>
            </a:pPr>
            <a:endParaRPr lang="fr-FR" dirty="0" smtClean="0"/>
          </a:p>
          <a:p>
            <a:pPr>
              <a:buNone/>
            </a:pPr>
            <a:r>
              <a:rPr lang="fr-FR" dirty="0" smtClean="0"/>
              <a:t>1° Le texte de la Constitution formelle de 1958 (articles 1 à 89)</a:t>
            </a:r>
          </a:p>
          <a:p>
            <a:pPr>
              <a:buNone/>
            </a:pPr>
            <a:r>
              <a:rPr lang="fr-FR" dirty="0" smtClean="0"/>
              <a:t>2° La Déclaration des droits de l'homme et du citoyen de 1789  </a:t>
            </a:r>
          </a:p>
          <a:p>
            <a:pPr>
              <a:buNone/>
            </a:pPr>
            <a:r>
              <a:rPr lang="fr-FR" dirty="0" smtClean="0"/>
              <a:t>3° Le Préambule de la Constitution de 1946 : qui comprend lui-même :</a:t>
            </a:r>
          </a:p>
          <a:p>
            <a:pPr>
              <a:buNone/>
            </a:pPr>
            <a:r>
              <a:rPr lang="fr-FR" dirty="0" smtClean="0"/>
              <a:t>	a) Les « Principes politiques, économiques et sociaux particulièrement nécessaires à notre temps » (= 16 principes énoncés : droit de grève, droit syndical,...)</a:t>
            </a:r>
          </a:p>
          <a:p>
            <a:pPr>
              <a:buNone/>
            </a:pPr>
            <a:r>
              <a:rPr lang="fr-FR" dirty="0" smtClean="0"/>
              <a:t>	b) Les « Principes fondamentaux reconnus par les lois de la République (PFLR) » </a:t>
            </a:r>
          </a:p>
          <a:p>
            <a:pPr>
              <a:buNone/>
            </a:pPr>
            <a:r>
              <a:rPr lang="fr-FR" dirty="0" smtClean="0"/>
              <a:t>4° La charte de l’environnement (</a:t>
            </a:r>
            <a:r>
              <a:rPr lang="fr-FR" dirty="0" err="1" smtClean="0"/>
              <a:t>dep</a:t>
            </a:r>
            <a:r>
              <a:rPr lang="fr-FR" dirty="0" smtClean="0"/>
              <a:t>. LC 1</a:t>
            </a:r>
            <a:r>
              <a:rPr lang="fr-FR" baseline="30000" dirty="0" smtClean="0"/>
              <a:t>er</a:t>
            </a:r>
            <a:r>
              <a:rPr lang="fr-FR" dirty="0" smtClean="0"/>
              <a:t> mars 2005)</a:t>
            </a:r>
          </a:p>
          <a:p>
            <a:pPr>
              <a:buNone/>
            </a:pPr>
            <a:r>
              <a:rPr lang="fr-FR" dirty="0" smtClean="0"/>
              <a:t>5° Diverses formules dans la jurisprudence du C.C. (principes et « objectifs à valeur constitutionnelle</a:t>
            </a:r>
            <a:r>
              <a:rPr lang="fr-FR" smtClean="0"/>
              <a:t> »,…)</a:t>
            </a:r>
            <a:endParaRPr lang="fr-FR"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512850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25562"/>
          </a:xfrm>
        </p:spPr>
        <p:txBody>
          <a:bodyPr>
            <a:normAutofit fontScale="90000"/>
          </a:bodyPr>
          <a:lstStyle/>
          <a:p>
            <a:r>
              <a:rPr lang="fr-FR" sz="3556" b="1" dirty="0" smtClean="0"/>
              <a:t>§ 3. Normes internationales et ordre juridique français</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a:bodyPr>
          <a:lstStyle/>
          <a:p>
            <a:pPr>
              <a:buNone/>
            </a:pPr>
            <a:r>
              <a:rPr lang="fr-FR" b="1" dirty="0" smtClean="0"/>
              <a:t> </a:t>
            </a:r>
            <a:r>
              <a:rPr lang="fr-FR" dirty="0" smtClean="0"/>
              <a:t>- Art. 54 C : Constitution formelle &gt; traités</a:t>
            </a:r>
          </a:p>
          <a:p>
            <a:pPr>
              <a:buNone/>
            </a:pPr>
            <a:r>
              <a:rPr lang="fr-FR" dirty="0" smtClean="0"/>
              <a:t>- Art. 55 C : primauté du DI sur les lois nationales</a:t>
            </a:r>
          </a:p>
          <a:p>
            <a:pPr>
              <a:buNone/>
            </a:pPr>
            <a:r>
              <a:rPr lang="fr-FR" dirty="0" smtClean="0"/>
              <a:t>	*DC 15.1.1975 « I.V.G. »</a:t>
            </a:r>
          </a:p>
          <a:p>
            <a:pPr>
              <a:buNone/>
            </a:pPr>
            <a:r>
              <a:rPr lang="fr-FR" dirty="0" smtClean="0"/>
              <a:t>	*C. </a:t>
            </a:r>
            <a:r>
              <a:rPr lang="fr-FR" dirty="0" err="1" smtClean="0"/>
              <a:t>cass</a:t>
            </a:r>
            <a:r>
              <a:rPr lang="fr-FR" dirty="0" smtClean="0"/>
              <a:t>. 1975 « Jacques </a:t>
            </a:r>
            <a:r>
              <a:rPr lang="fr-FR" dirty="0" err="1" smtClean="0"/>
              <a:t>Vabre</a:t>
            </a:r>
            <a:r>
              <a:rPr lang="fr-FR" dirty="0" smtClean="0"/>
              <a:t> »</a:t>
            </a:r>
          </a:p>
          <a:p>
            <a:pPr>
              <a:buNone/>
            </a:pPr>
            <a:r>
              <a:rPr lang="fr-FR" dirty="0" smtClean="0"/>
              <a:t>	*CE 1989 « </a:t>
            </a:r>
            <a:r>
              <a:rPr lang="fr-FR" dirty="0" err="1" smtClean="0"/>
              <a:t>Nicolo</a:t>
            </a:r>
            <a:r>
              <a:rPr lang="fr-FR" dirty="0" smtClean="0"/>
              <a:t> »</a:t>
            </a:r>
          </a:p>
          <a:p>
            <a:pPr>
              <a:buNone/>
            </a:pPr>
            <a:r>
              <a:rPr lang="fr-FR" dirty="0" smtClean="0"/>
              <a:t>- L’exception d’</a:t>
            </a:r>
            <a:r>
              <a:rPr lang="fr-FR" dirty="0" err="1" smtClean="0"/>
              <a:t>inconventionnalité</a:t>
            </a:r>
            <a:r>
              <a:rPr lang="fr-FR" dirty="0" smtClean="0"/>
              <a:t> devant les juges ordinaires (mais aussi QPC </a:t>
            </a:r>
            <a:r>
              <a:rPr lang="fr-FR" dirty="0" err="1" smtClean="0"/>
              <a:t>dep</a:t>
            </a:r>
            <a:r>
              <a:rPr lang="fr-FR" dirty="0" smtClean="0"/>
              <a:t>. 2010)</a:t>
            </a:r>
          </a:p>
          <a:p>
            <a:endParaRPr lang="fr-F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06562"/>
          </a:xfrm>
        </p:spPr>
        <p:txBody>
          <a:bodyPr>
            <a:normAutofit fontScale="90000"/>
          </a:bodyPr>
          <a:lstStyle/>
          <a:p>
            <a:r>
              <a:rPr lang="fr-FR" sz="3556" b="1" dirty="0" smtClean="0"/>
              <a:t>§ 4. Le cas particulier des normes européennes (droit de l'Union européenne)</a:t>
            </a:r>
            <a:r>
              <a:rPr lang="fr-FR" dirty="0" smtClean="0"/>
              <a:t/>
            </a:r>
            <a:br>
              <a:rPr lang="fr-FR" dirty="0" smtClean="0"/>
            </a:br>
            <a:endParaRPr lang="fr-FR" dirty="0"/>
          </a:p>
        </p:txBody>
      </p:sp>
      <p:sp>
        <p:nvSpPr>
          <p:cNvPr id="3" name="Espace réservé du contenu 2"/>
          <p:cNvSpPr>
            <a:spLocks noGrp="1"/>
          </p:cNvSpPr>
          <p:nvPr>
            <p:ph idx="1"/>
          </p:nvPr>
        </p:nvSpPr>
        <p:spPr>
          <a:xfrm>
            <a:off x="457200" y="1981200"/>
            <a:ext cx="8229600" cy="4144963"/>
          </a:xfrm>
        </p:spPr>
        <p:txBody>
          <a:bodyPr>
            <a:normAutofit lnSpcReduction="10000"/>
          </a:bodyPr>
          <a:lstStyle/>
          <a:p>
            <a:pPr>
              <a:buFontTx/>
              <a:buChar char="-"/>
            </a:pPr>
            <a:r>
              <a:rPr lang="fr-FR" dirty="0" smtClean="0"/>
              <a:t>La Convention européenne des droits de l’homme (1950, ratifiée 1974, recours individuels </a:t>
            </a:r>
            <a:r>
              <a:rPr lang="fr-FR" dirty="0" err="1" smtClean="0"/>
              <a:t>dep</a:t>
            </a:r>
            <a:r>
              <a:rPr lang="fr-FR" dirty="0" smtClean="0"/>
              <a:t>. 1981)</a:t>
            </a:r>
          </a:p>
          <a:p>
            <a:pPr>
              <a:buFontTx/>
              <a:buChar char="-"/>
            </a:pPr>
            <a:r>
              <a:rPr lang="fr-FR" dirty="0" smtClean="0"/>
              <a:t>- Charte des droits fondamentaux de l’UE (2009)</a:t>
            </a:r>
          </a:p>
          <a:p>
            <a:pPr>
              <a:buFontTx/>
              <a:buChar char="-"/>
            </a:pPr>
            <a:r>
              <a:rPr lang="fr-FR" dirty="0"/>
              <a:t>Droit européen originaire et droit dérivé (UE</a:t>
            </a:r>
            <a:r>
              <a:rPr lang="fr-FR" dirty="0" smtClean="0"/>
              <a:t>)</a:t>
            </a:r>
          </a:p>
          <a:p>
            <a:pPr>
              <a:buFontTx/>
              <a:buChar char="-"/>
            </a:pPr>
            <a:r>
              <a:rPr lang="fr-FR" dirty="0" smtClean="0"/>
              <a:t>Primauté comme le DI (art. 55 C ; 1975 / 1989)</a:t>
            </a:r>
          </a:p>
          <a:p>
            <a:pPr>
              <a:buFontTx/>
              <a:buChar char="-"/>
            </a:pPr>
            <a:r>
              <a:rPr lang="fr-FR" dirty="0" smtClean="0"/>
              <a:t>Désormais fondée sur l’art. 88-1 C </a:t>
            </a:r>
            <a:r>
              <a:rPr lang="fr-FR" dirty="0" err="1" smtClean="0"/>
              <a:t>dep</a:t>
            </a:r>
            <a:r>
              <a:rPr lang="fr-FR" dirty="0" smtClean="0"/>
              <a:t>. 1992 </a:t>
            </a:r>
            <a:endParaRPr lang="fr-F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b="1" dirty="0" smtClean="0"/>
              <a:t>Leçon n°11 : La protection des libertés et droits fondamentaux</a:t>
            </a:r>
            <a:r>
              <a:rPr lang="fr-FR" sz="3200" dirty="0" smtClean="0"/>
              <a:t/>
            </a:r>
            <a:br>
              <a:rPr lang="fr-FR" sz="3200" dirty="0" smtClean="0"/>
            </a:br>
            <a:endParaRPr lang="fr-FR" sz="3200" dirty="0"/>
          </a:p>
        </p:txBody>
      </p:sp>
      <p:sp>
        <p:nvSpPr>
          <p:cNvPr id="3" name="Espace réservé du contenu 2"/>
          <p:cNvSpPr>
            <a:spLocks noGrp="1"/>
          </p:cNvSpPr>
          <p:nvPr>
            <p:ph idx="1"/>
          </p:nvPr>
        </p:nvSpPr>
        <p:spPr>
          <a:xfrm>
            <a:off x="457200" y="1600200"/>
            <a:ext cx="8229600" cy="4525963"/>
          </a:xfrm>
        </p:spPr>
        <p:txBody>
          <a:bodyPr>
            <a:normAutofit fontScale="25000" lnSpcReduction="20000"/>
          </a:bodyPr>
          <a:lstStyle/>
          <a:p>
            <a:pPr>
              <a:buNone/>
            </a:pPr>
            <a:r>
              <a:rPr lang="fr-FR" sz="8000" b="1" dirty="0" smtClean="0"/>
              <a:t>§ 1.  L'autorité judiciaire</a:t>
            </a:r>
          </a:p>
          <a:p>
            <a:pPr>
              <a:buNone/>
            </a:pPr>
            <a:endParaRPr lang="fr-FR" sz="8000" dirty="0" smtClean="0"/>
          </a:p>
          <a:p>
            <a:pPr>
              <a:buFontTx/>
              <a:buChar char="-"/>
            </a:pPr>
            <a:r>
              <a:rPr lang="fr-FR" sz="8000" dirty="0" smtClean="0"/>
              <a:t>LC du 3 juin 1958, 4° : AJ indépendante, « respect des libertés essentielles »</a:t>
            </a:r>
          </a:p>
          <a:p>
            <a:pPr>
              <a:buFontTx/>
              <a:buChar char="-"/>
            </a:pPr>
            <a:endParaRPr lang="fr-FR" sz="8000" dirty="0" smtClean="0"/>
          </a:p>
          <a:p>
            <a:pPr>
              <a:buFontTx/>
              <a:buChar char="-"/>
            </a:pPr>
            <a:r>
              <a:rPr lang="fr-FR" sz="8000" dirty="0" smtClean="0"/>
              <a:t>C 1958 : Titre VIII, Art. 64-66 C :</a:t>
            </a:r>
          </a:p>
          <a:p>
            <a:pPr>
              <a:buFontTx/>
              <a:buChar char="-"/>
            </a:pPr>
            <a:r>
              <a:rPr lang="fr-FR" sz="8000" dirty="0" smtClean="0"/>
              <a:t>*Principe d’indépendance (</a:t>
            </a:r>
            <a:r>
              <a:rPr lang="fr-FR" sz="8000" smtClean="0"/>
              <a:t>PR « garant » !)</a:t>
            </a:r>
          </a:p>
          <a:p>
            <a:pPr>
              <a:buFontTx/>
              <a:buChar char="-"/>
            </a:pPr>
            <a:r>
              <a:rPr lang="fr-FR" sz="8000" dirty="0" smtClean="0"/>
              <a:t>*Principe d’inamovibilité des magistrats du siège</a:t>
            </a:r>
          </a:p>
          <a:p>
            <a:pPr>
              <a:buFontTx/>
              <a:buChar char="-"/>
            </a:pPr>
            <a:r>
              <a:rPr lang="fr-FR" sz="8000" dirty="0" smtClean="0"/>
              <a:t>Le Conseil supérieur de la magistrature (réformé en 2008) : </a:t>
            </a:r>
          </a:p>
          <a:p>
            <a:pPr>
              <a:buFontTx/>
              <a:buChar char="-"/>
            </a:pPr>
            <a:r>
              <a:rPr lang="fr-FR" sz="8000" dirty="0" smtClean="0"/>
              <a:t>*Distinction Siège / Parquet (2 formations distinctes)</a:t>
            </a:r>
          </a:p>
          <a:p>
            <a:pPr>
              <a:buFontTx/>
              <a:buChar char="-"/>
            </a:pPr>
            <a:r>
              <a:rPr lang="fr-FR" sz="8000" dirty="0" smtClean="0"/>
              <a:t>* 6 Magistrats et 6 personnalités qualifiées</a:t>
            </a:r>
          </a:p>
          <a:p>
            <a:pPr>
              <a:buFontTx/>
              <a:buChar char="-"/>
            </a:pPr>
            <a:r>
              <a:rPr lang="fr-FR" sz="8000" dirty="0" smtClean="0"/>
              <a:t>*Propositions ou avis pour nominations magistrats</a:t>
            </a:r>
          </a:p>
          <a:p>
            <a:pPr>
              <a:buFontTx/>
              <a:buChar char="-"/>
            </a:pPr>
            <a:r>
              <a:rPr lang="fr-FR" sz="8000" dirty="0" smtClean="0"/>
              <a:t>*Conseil de discipline ou avis sur sanctions disciplinaires</a:t>
            </a:r>
          </a:p>
          <a:p>
            <a:pPr>
              <a:buFontTx/>
              <a:buChar char="-"/>
            </a:pPr>
            <a:r>
              <a:rPr lang="fr-FR" sz="8000" dirty="0" smtClean="0"/>
              <a:t>*Peut donner des avis en formation plénière</a:t>
            </a:r>
          </a:p>
          <a:p>
            <a:pPr>
              <a:buNone/>
            </a:pPr>
            <a:endParaRPr lang="fr-FR" sz="6000" b="1" dirty="0" smtClean="0"/>
          </a:p>
          <a:p>
            <a:pPr>
              <a:buNone/>
            </a:pPr>
            <a:endParaRPr lang="fr-FR" b="1" dirty="0" smtClean="0"/>
          </a:p>
          <a:p>
            <a:pPr>
              <a:buNone/>
            </a:pPr>
            <a:endParaRPr lang="fr-FR" dirty="0" smtClean="0"/>
          </a:p>
          <a:p>
            <a:pPr>
              <a:buNone/>
            </a:pPr>
            <a:r>
              <a:rPr lang="fr-FR" b="1" dirty="0" smtClean="0"/>
              <a:t> </a:t>
            </a:r>
            <a:endParaRPr lang="fr-FR" dirty="0" smtClean="0"/>
          </a:p>
          <a:p>
            <a:endParaRPr lang="fr-F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 2. Le défenseur des droits </a:t>
            </a:r>
            <a:endParaRPr lang="fr-FR" dirty="0"/>
          </a:p>
        </p:txBody>
      </p:sp>
      <p:sp>
        <p:nvSpPr>
          <p:cNvPr id="3" name="Espace réservé du contenu 2"/>
          <p:cNvSpPr>
            <a:spLocks noGrp="1"/>
          </p:cNvSpPr>
          <p:nvPr>
            <p:ph idx="1"/>
          </p:nvPr>
        </p:nvSpPr>
        <p:spPr/>
        <p:txBody>
          <a:bodyPr>
            <a:normAutofit fontScale="85000" lnSpcReduction="10000"/>
          </a:bodyPr>
          <a:lstStyle/>
          <a:p>
            <a:pPr>
              <a:buNone/>
            </a:pPr>
            <a:r>
              <a:rPr lang="fr-FR" dirty="0" smtClean="0"/>
              <a:t>(art. 71-1 C, </a:t>
            </a:r>
            <a:r>
              <a:rPr lang="fr-FR" dirty="0" err="1" smtClean="0"/>
              <a:t>dep</a:t>
            </a:r>
            <a:r>
              <a:rPr lang="fr-FR" dirty="0" smtClean="0"/>
              <a:t>. 2008 + lois du 29 mars 2011)</a:t>
            </a:r>
          </a:p>
          <a:p>
            <a:pPr>
              <a:buFontTx/>
              <a:buChar char="-"/>
            </a:pPr>
            <a:r>
              <a:rPr lang="fr-FR" dirty="0" smtClean="0"/>
              <a:t>Autorité constitutionnelle indépendante</a:t>
            </a:r>
          </a:p>
          <a:p>
            <a:pPr>
              <a:buFontTx/>
              <a:buChar char="-"/>
            </a:pPr>
            <a:r>
              <a:rPr lang="fr-FR" dirty="0" smtClean="0"/>
              <a:t>Veiller à protection des libertés &amp; égalité</a:t>
            </a:r>
          </a:p>
          <a:p>
            <a:pPr>
              <a:buFontTx/>
              <a:buChar char="-"/>
            </a:pPr>
            <a:r>
              <a:rPr lang="fr-FR" dirty="0" smtClean="0"/>
              <a:t>Nommé pour 6 ans en CM (</a:t>
            </a:r>
            <a:r>
              <a:rPr lang="fr-FR" dirty="0" err="1" smtClean="0"/>
              <a:t>sf</a:t>
            </a:r>
            <a:r>
              <a:rPr lang="fr-FR" dirty="0" smtClean="0"/>
              <a:t> veto Parlement)</a:t>
            </a:r>
          </a:p>
          <a:p>
            <a:pPr>
              <a:buFontTx/>
              <a:buChar char="-"/>
            </a:pPr>
            <a:r>
              <a:rPr lang="fr-FR" dirty="0" smtClean="0"/>
              <a:t>Fusion du médiateur, des défenseur des enfants, de la </a:t>
            </a:r>
            <a:r>
              <a:rPr lang="fr-FR" dirty="0" err="1" smtClean="0"/>
              <a:t>Halde</a:t>
            </a:r>
            <a:r>
              <a:rPr lang="fr-FR" dirty="0" smtClean="0"/>
              <a:t> et de la Commission déontologie sécurité</a:t>
            </a:r>
          </a:p>
          <a:p>
            <a:pPr>
              <a:buFontTx/>
              <a:buChar char="-"/>
            </a:pPr>
            <a:r>
              <a:rPr lang="fr-FR" dirty="0" smtClean="0"/>
              <a:t>3 collèges thématiques, 500 délégués régionaux </a:t>
            </a:r>
          </a:p>
          <a:p>
            <a:pPr>
              <a:buFontTx/>
              <a:buChar char="-"/>
            </a:pPr>
            <a:r>
              <a:rPr lang="fr-FR" dirty="0" smtClean="0"/>
              <a:t>- Saisine par citoyens + </a:t>
            </a:r>
            <a:r>
              <a:rPr lang="fr-FR" dirty="0" err="1" smtClean="0"/>
              <a:t>autosaisine</a:t>
            </a:r>
            <a:endParaRPr lang="fr-FR" dirty="0" smtClean="0"/>
          </a:p>
          <a:p>
            <a:pPr>
              <a:buFontTx/>
              <a:buChar char="-"/>
            </a:pPr>
            <a:r>
              <a:rPr lang="fr-FR" dirty="0" smtClean="0"/>
              <a:t>Recommandations/médiations/Saisines</a:t>
            </a:r>
          </a:p>
          <a:p>
            <a:pPr>
              <a:buFontTx/>
              <a:buChar char="-"/>
            </a:pPr>
            <a:r>
              <a:rPr lang="fr-FR" dirty="0" smtClean="0"/>
              <a:t>2024 : près de 150.000 demandes d’intervention</a:t>
            </a:r>
            <a:endParaRPr lang="fr-FR" dirty="0"/>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76600"/>
            <a:ext cx="8229600" cy="2362200"/>
          </a:xfrm>
        </p:spPr>
        <p:txBody>
          <a:bodyPr>
            <a:normAutofit/>
          </a:bodyPr>
          <a:lstStyle/>
          <a:p>
            <a:r>
              <a:rPr lang="fr-FR" dirty="0" smtClean="0"/>
              <a:t/>
            </a:r>
            <a:br>
              <a:rPr lang="fr-FR" dirty="0" smtClean="0"/>
            </a:br>
            <a:endParaRPr lang="fr-FR" dirty="0"/>
          </a:p>
        </p:txBody>
      </p:sp>
      <p:sp>
        <p:nvSpPr>
          <p:cNvPr id="3" name="Espace réservé du contenu 2"/>
          <p:cNvSpPr>
            <a:spLocks noGrp="1"/>
          </p:cNvSpPr>
          <p:nvPr>
            <p:ph idx="1"/>
          </p:nvPr>
        </p:nvSpPr>
        <p:spPr>
          <a:xfrm>
            <a:off x="457200" y="685800"/>
            <a:ext cx="8229600" cy="5440363"/>
          </a:xfrm>
        </p:spPr>
        <p:txBody>
          <a:bodyPr>
            <a:normAutofit fontScale="85000" lnSpcReduction="10000"/>
          </a:bodyPr>
          <a:lstStyle/>
          <a:p>
            <a:pPr>
              <a:buNone/>
            </a:pPr>
            <a:r>
              <a:rPr lang="fr-FR" b="1" dirty="0" smtClean="0"/>
              <a:t>Leçon n°12 : réflexions sur l’ordre constitutionnel de la V</a:t>
            </a:r>
            <a:r>
              <a:rPr lang="fr-FR" b="1" baseline="30000" dirty="0" smtClean="0"/>
              <a:t>e</a:t>
            </a:r>
            <a:r>
              <a:rPr lang="fr-FR" b="1" dirty="0" smtClean="0"/>
              <a:t> République et le modèle constitutionnel européen</a:t>
            </a:r>
          </a:p>
          <a:p>
            <a:pPr>
              <a:buNone/>
            </a:pPr>
            <a:endParaRPr lang="fr-FR" b="1" dirty="0" smtClean="0"/>
          </a:p>
          <a:p>
            <a:pPr>
              <a:buNone/>
            </a:pPr>
            <a:r>
              <a:rPr lang="fr-FR" dirty="0" smtClean="0"/>
              <a:t>- Le cadre formel : SPG dualiste renouvelé</a:t>
            </a:r>
          </a:p>
          <a:p>
            <a:pPr>
              <a:buFontTx/>
              <a:buChar char="-"/>
            </a:pPr>
            <a:r>
              <a:rPr lang="fr-FR" dirty="0" smtClean="0"/>
              <a:t>Sa concrétisation : le parlementarisme négatif</a:t>
            </a:r>
          </a:p>
          <a:p>
            <a:pPr>
              <a:buFontTx/>
              <a:buChar char="-"/>
            </a:pPr>
            <a:r>
              <a:rPr lang="fr-FR" dirty="0" smtClean="0"/>
              <a:t>4 tours d’élection attributive du pouvoir </a:t>
            </a:r>
          </a:p>
          <a:p>
            <a:pPr>
              <a:buFontTx/>
              <a:buChar char="-"/>
            </a:pPr>
            <a:r>
              <a:rPr lang="fr-FR" dirty="0" smtClean="0"/>
              <a:t>Alternance entre présidentialisme et cohabitations</a:t>
            </a:r>
          </a:p>
          <a:p>
            <a:pPr>
              <a:buFontTx/>
              <a:buChar char="-"/>
            </a:pPr>
            <a:r>
              <a:rPr lang="fr-FR" dirty="0" smtClean="0"/>
              <a:t>Constante : un gouvernement à l’image d’une majorité à l’Assemblée nationale</a:t>
            </a:r>
          </a:p>
          <a:p>
            <a:pPr>
              <a:buFontTx/>
              <a:buChar char="-"/>
            </a:pPr>
            <a:r>
              <a:rPr lang="fr-FR" dirty="0" smtClean="0"/>
              <a:t>« L’exception française » ?</a:t>
            </a:r>
          </a:p>
          <a:p>
            <a:pPr>
              <a:buFontTx/>
              <a:buChar char="-"/>
            </a:pPr>
            <a:r>
              <a:rPr lang="fr-FR" dirty="0" smtClean="0"/>
              <a:t>La Ve </a:t>
            </a:r>
            <a:r>
              <a:rPr lang="fr-FR" dirty="0" err="1" smtClean="0"/>
              <a:t>Rép</a:t>
            </a:r>
            <a:r>
              <a:rPr lang="fr-FR" dirty="0" smtClean="0"/>
              <a:t>., synthèse des contradictions françaises</a:t>
            </a:r>
          </a:p>
          <a:p>
            <a:pPr>
              <a:buFontTx/>
              <a:buChar char="-"/>
            </a:pPr>
            <a:r>
              <a:rPr lang="fr-FR" dirty="0" smtClean="0"/>
              <a:t>Une culture démocratique insuffisante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497979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La schizophrénie constitutionnelle française</a:t>
            </a:r>
            <a:endParaRPr lang="fr-FR" sz="3200" b="1" dirty="0"/>
          </a:p>
        </p:txBody>
      </p:sp>
      <p:sp>
        <p:nvSpPr>
          <p:cNvPr id="3" name="Espace réservé du contenu 2"/>
          <p:cNvSpPr>
            <a:spLocks noGrp="1"/>
          </p:cNvSpPr>
          <p:nvPr>
            <p:ph idx="1"/>
          </p:nvPr>
        </p:nvSpPr>
        <p:spPr/>
        <p:txBody>
          <a:bodyPr/>
          <a:lstStyle/>
          <a:p>
            <a:r>
              <a:rPr lang="fr-FR" dirty="0" smtClean="0"/>
              <a:t>M. Hauriou : 2 grands cycles constitutionnels à chacun 3 phases :</a:t>
            </a:r>
          </a:p>
          <a:p>
            <a:pPr>
              <a:buNone/>
            </a:pPr>
            <a:r>
              <a:rPr lang="fr-FR" dirty="0" smtClean="0"/>
              <a:t>- Primauté d’une assemblée, faible Exécutif</a:t>
            </a:r>
          </a:p>
          <a:p>
            <a:pPr>
              <a:buNone/>
            </a:pPr>
            <a:r>
              <a:rPr lang="fr-FR" dirty="0" smtClean="0"/>
              <a:t>			(1791 – 1793 – 1795 // 1848)</a:t>
            </a:r>
          </a:p>
          <a:p>
            <a:pPr>
              <a:buNone/>
            </a:pPr>
            <a:r>
              <a:rPr lang="fr-FR" dirty="0" smtClean="0"/>
              <a:t>- Primauté de l’Exécutif, faibles assemblées</a:t>
            </a:r>
          </a:p>
          <a:p>
            <a:pPr>
              <a:buNone/>
            </a:pPr>
            <a:r>
              <a:rPr lang="fr-FR" dirty="0" smtClean="0"/>
              <a:t>			(1799-1814 // Second Empire 1851-1869)</a:t>
            </a:r>
          </a:p>
          <a:p>
            <a:pPr>
              <a:buNone/>
            </a:pPr>
            <a:r>
              <a:rPr lang="fr-FR" dirty="0" smtClean="0"/>
              <a:t>- Equilibre relatif : 1814-48 // 1870-… </a:t>
            </a:r>
            <a:endParaRPr lang="fr-FR"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2162"/>
          </a:xfrm>
        </p:spPr>
        <p:txBody>
          <a:bodyPr/>
          <a:lstStyle/>
          <a:p>
            <a:r>
              <a:rPr lang="fr-FR" dirty="0" smtClean="0"/>
              <a:t>Sujets d’examen (archives)</a:t>
            </a:r>
            <a:endParaRPr lang="fr-FR" dirty="0"/>
          </a:p>
        </p:txBody>
      </p:sp>
      <p:sp>
        <p:nvSpPr>
          <p:cNvPr id="3" name="Espace réservé du contenu 2"/>
          <p:cNvSpPr>
            <a:spLocks noGrp="1"/>
          </p:cNvSpPr>
          <p:nvPr>
            <p:ph idx="1"/>
          </p:nvPr>
        </p:nvSpPr>
        <p:spPr>
          <a:xfrm>
            <a:off x="457200" y="1371600"/>
            <a:ext cx="8229600" cy="4754563"/>
          </a:xfrm>
        </p:spPr>
        <p:txBody>
          <a:bodyPr>
            <a:normAutofit fontScale="92500" lnSpcReduction="10000"/>
          </a:bodyPr>
          <a:lstStyle/>
          <a:p>
            <a:pPr>
              <a:buNone/>
            </a:pPr>
            <a:r>
              <a:rPr lang="fr-FR" b="1" u="sng" dirty="0" smtClean="0"/>
              <a:t>Dissertation : </a:t>
            </a:r>
            <a:endParaRPr lang="fr-FR" dirty="0" smtClean="0"/>
          </a:p>
          <a:p>
            <a:r>
              <a:rPr lang="fr-FR" i="1" dirty="0" smtClean="0"/>
              <a:t>Peut-on vraiment considérer que le Conseil constitutionnel français fait respecter un « bloc de constitutionnalité » qui serait l'expression de la volonté du pouvoir constituant ? (avril 2024)</a:t>
            </a:r>
          </a:p>
          <a:p>
            <a:r>
              <a:rPr lang="fr-FR" i="1" dirty="0" smtClean="0"/>
              <a:t>Comment le Parlement contrôle-t-il le pouvoir exécutif sous la V</a:t>
            </a:r>
            <a:r>
              <a:rPr lang="fr-FR" i="1" baseline="30000" dirty="0" smtClean="0"/>
              <a:t>e</a:t>
            </a:r>
            <a:r>
              <a:rPr lang="fr-FR" i="1" dirty="0" smtClean="0"/>
              <a:t> République ?</a:t>
            </a:r>
          </a:p>
          <a:p>
            <a:r>
              <a:rPr lang="fr-FR" i="1" dirty="0" smtClean="0"/>
              <a:t>Les conceptions constitutionnelles du général de Gaulle perdurent-elles dans le système de gouvernement français d'aujourd'hui ?</a:t>
            </a:r>
            <a:r>
              <a:rPr lang="fr-FR" dirty="0" smtClean="0"/>
              <a:t> </a:t>
            </a:r>
          </a:p>
          <a:p>
            <a:endParaRPr lang="fr-FR" i="1" dirty="0" smtClean="0"/>
          </a:p>
          <a:p>
            <a:endParaRPr lang="fr-FR" dirty="0" smtClean="0"/>
          </a:p>
          <a:p>
            <a:endParaRPr lang="fr-FR" dirty="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587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762000"/>
            <a:ext cx="8229600" cy="5364163"/>
          </a:xfrm>
        </p:spPr>
        <p:txBody>
          <a:bodyPr>
            <a:normAutofit fontScale="47500" lnSpcReduction="20000"/>
          </a:bodyPr>
          <a:lstStyle/>
          <a:p>
            <a:r>
              <a:rPr lang="fr-FR" dirty="0" smtClean="0"/>
              <a:t>Maurice Duverger, </a:t>
            </a:r>
            <a:r>
              <a:rPr lang="fr-FR" i="1" dirty="0" smtClean="0"/>
              <a:t>Bréviaire de la Cohabitation</a:t>
            </a:r>
            <a:r>
              <a:rPr lang="fr-FR" dirty="0" smtClean="0"/>
              <a:t> (P.U.F., 1986)</a:t>
            </a:r>
          </a:p>
          <a:p>
            <a:r>
              <a:rPr lang="fr-FR" dirty="0" smtClean="0"/>
              <a:t> </a:t>
            </a:r>
          </a:p>
          <a:p>
            <a:r>
              <a:rPr lang="fr-FR" dirty="0" smtClean="0"/>
              <a:t>« La cohabitation d'un président de gauche et d'une majorité de droite va permettre d'appliquer enfin la Constitution de la V</a:t>
            </a:r>
            <a:r>
              <a:rPr lang="fr-FR" baseline="30000" dirty="0" smtClean="0"/>
              <a:t>e</a:t>
            </a:r>
            <a:r>
              <a:rPr lang="fr-FR" dirty="0" smtClean="0"/>
              <a:t> République. (...) </a:t>
            </a:r>
          </a:p>
          <a:p>
            <a:r>
              <a:rPr lang="fr-FR" dirty="0" smtClean="0"/>
              <a:t>Depuis 1962, le régime pratiqué sous son égide n'a que peu de rapports avec elle. Au sommet de l'Etat, elle organise une subtile séparation des pouvoirs entre un Président de la République investi des fonctions d'arbitre et de régulateur, et un Gouvernement chargé de déterminer et de conduire la politique de la nation sous l'autorité d'un Premier ministre soutenu par la confiance des députés. Pendant un quart de siècle, ce partage original de l'autorité suprême a été totalement écarté. A sa place, le chef de l'Etat a concentré dans ses mains tous les pouvoirs, devenant ainsi le plus hégémonique des dirigeants politiques d'Occident. Il ne s'agissait en aucune façon d'une seconde lecture de la Constitution, comme on s'obstine à le répéter. Quand son article 20 dispose que "le Gouvernement détermine... la politique de la nation", ce texte clair ne peut jamais se lire : "Le Président de la République détermine... la politique de la nation", comme cela s'est fait pendant un quart de siècle. Cependant, la Constitution n'était pas violée. Simplement, le rapport des forces obligeait le Gouvernement à suivre les directives du Président.</a:t>
            </a:r>
          </a:p>
          <a:p>
            <a:r>
              <a:rPr lang="fr-FR" dirty="0" smtClean="0"/>
              <a:t>La formidable puissance de ce dernier ne devait rien à la Constitution. Elle reposait sur une base très simple : l'existence à l'Assemblée nationale d'une majorité solide et cohérente, obéissant fidèlement au chef de l'Etat. (...) Ainsi s'est établie une monarchie jacobine (...).</a:t>
            </a:r>
          </a:p>
          <a:p>
            <a:r>
              <a:rPr lang="fr-FR" dirty="0" smtClean="0"/>
              <a:t>La Constitution a retrouvé son emprise depuis les législatives de 1986. Elle pourrait la reperdre après les présidentielles de 1988. Le choix entre la monarchie jacobine et la séparation des pouvoirs ne dépend pas de la volonté des partis et de leurs chefs, mais seulement des citoyens. En élisant les députés, ceux-ci décident si le Président pourra régner en monarque jacobin ou se borner à remplir les fonctions que la Constitution lui attribue. (...)»</a:t>
            </a:r>
          </a:p>
          <a:p>
            <a:endParaRPr lang="fr-FR" dirty="0"/>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587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838200"/>
            <a:ext cx="8229600" cy="5287963"/>
          </a:xfrm>
        </p:spPr>
        <p:txBody>
          <a:bodyPr>
            <a:normAutofit fontScale="55000" lnSpcReduction="20000"/>
          </a:bodyPr>
          <a:lstStyle/>
          <a:p>
            <a:r>
              <a:rPr lang="fr-FR" dirty="0" smtClean="0"/>
              <a:t>Constitution du 4 octobre 1958 : </a:t>
            </a:r>
          </a:p>
          <a:p>
            <a:r>
              <a:rPr lang="fr-FR" dirty="0" smtClean="0"/>
              <a:t> </a:t>
            </a:r>
          </a:p>
          <a:p>
            <a:r>
              <a:rPr lang="fr-FR" dirty="0" smtClean="0"/>
              <a:t>- Article 23 : « (1) Les fonctions de membre du Gouvernement sont incompatibles avec l'exercice de tout mandat parlementaire (...). </a:t>
            </a:r>
          </a:p>
          <a:p>
            <a:r>
              <a:rPr lang="fr-FR" dirty="0" smtClean="0"/>
              <a:t>(3) Le remplacement des membres du Parlement a lieu conformément aux dispositions de l'article 25. »</a:t>
            </a:r>
          </a:p>
          <a:p>
            <a:r>
              <a:rPr lang="fr-FR" dirty="0" smtClean="0"/>
              <a:t> </a:t>
            </a:r>
          </a:p>
          <a:p>
            <a:r>
              <a:rPr lang="fr-FR" dirty="0" smtClean="0"/>
              <a:t>- Article 25 : « Une loi organique (...) fixe également les conditions dans lesquelles sont élues les personnes appelées à assurer, en cas de vacance du siège, le remplacement des députés et des sénateurs jusqu'au renouvellement général ou partiel de l'assemblée à laquelle ils appartiennent (</a:t>
            </a:r>
            <a:r>
              <a:rPr lang="fr-FR" i="1" dirty="0" smtClean="0"/>
              <a:t>Loi constitutionnelle du 23 juillet 2008</a:t>
            </a:r>
            <a:r>
              <a:rPr lang="fr-FR" dirty="0" smtClean="0"/>
              <a:t>) ou leur remplacement temporaire en cas d'acceptation par eux de fonctions gouvernementales. »</a:t>
            </a:r>
          </a:p>
          <a:p>
            <a:r>
              <a:rPr lang="fr-FR" dirty="0" smtClean="0"/>
              <a:t> </a:t>
            </a:r>
          </a:p>
          <a:p>
            <a:r>
              <a:rPr lang="fr-FR" dirty="0" smtClean="0"/>
              <a:t>- Loi organique du 13 janvier 2009 portant application de l'art. 25 de la Constitution (art. 1</a:t>
            </a:r>
            <a:r>
              <a:rPr lang="fr-FR" baseline="30000" dirty="0" smtClean="0"/>
              <a:t>er</a:t>
            </a:r>
            <a:r>
              <a:rPr lang="fr-FR" dirty="0" smtClean="0"/>
              <a:t>) : « Les députés qui acceptent des fonctions gouvernementales sont remplacés, jusqu'à l'expiration d'un délai d'un mois suivant la cessation de ces fonctions, par les personnes élues en même temps qu'eux à cet effet. » [</a:t>
            </a:r>
            <a:r>
              <a:rPr lang="fr-FR" i="1" dirty="0" smtClean="0"/>
              <a:t>Dispositions analogues pour les sénateurs aux articles 3 et 4 de cette même loi organique</a:t>
            </a:r>
            <a:r>
              <a:rPr lang="fr-FR" dirty="0" smtClean="0"/>
              <a:t>.]</a:t>
            </a:r>
          </a:p>
          <a:p>
            <a:endParaRPr lang="fr-FR" dirty="0"/>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10651</TotalTime>
  <Words>7289</Words>
  <Application>Microsoft Office PowerPoint</Application>
  <PresentationFormat>Présentation à l'écran (4:3)</PresentationFormat>
  <Paragraphs>749</Paragraphs>
  <Slides>92</Slides>
  <Notes>1</Notes>
  <HiddenSlides>0</HiddenSlides>
  <MMClips>0</MMClips>
  <ScaleCrop>false</ScaleCrop>
  <HeadingPairs>
    <vt:vector size="4" baseType="variant">
      <vt:variant>
        <vt:lpstr>Modèle de conception</vt:lpstr>
      </vt:variant>
      <vt:variant>
        <vt:i4>1</vt:i4>
      </vt:variant>
      <vt:variant>
        <vt:lpstr>Titres des diapositives</vt:lpstr>
      </vt:variant>
      <vt:variant>
        <vt:i4>92</vt:i4>
      </vt:variant>
    </vt:vector>
  </HeadingPairs>
  <TitlesOfParts>
    <vt:vector size="93" baseType="lpstr">
      <vt:lpstr>Thème Office</vt:lpstr>
      <vt:lpstr>   Droit constitutionnel 2 Cours du professeur Armel Le Divellec Licence 1 Année 2025-2026</vt:lpstr>
      <vt:lpstr>    Cours en video </vt:lpstr>
      <vt:lpstr>Bibliographie générale</vt:lpstr>
      <vt:lpstr>Manuels</vt:lpstr>
      <vt:lpstr>Programme des T.D. (Aperçu)</vt:lpstr>
      <vt:lpstr>Droit constitutionnel 2: Rappels :   </vt:lpstr>
      <vt:lpstr>Chronologie des textes : l’immaturité constitutionnelle française</vt:lpstr>
      <vt:lpstr>Les constitutions formelles de la France</vt:lpstr>
      <vt:lpstr>La schizophrénie constitutionnelle française</vt:lpstr>
      <vt:lpstr>Eléments de la tradition constitutionnelle française avant 1946</vt:lpstr>
      <vt:lpstr>Leçon n°1: La IVe République (1946-1958) </vt:lpstr>
      <vt:lpstr>Le caractère exemplaire de l’opération constituante de 1945-46</vt:lpstr>
      <vt:lpstr>§ 2. Les apparences d’un cadre constitutionnel rénové </vt:lpstr>
      <vt:lpstr>B. Les organes</vt:lpstr>
      <vt:lpstr>C. Les mécanismes relationnels : une quadruple rationalisation</vt:lpstr>
      <vt:lpstr>§ 3. La réalité : la persistance du gouvernement par délégation parlementaire </vt:lpstr>
      <vt:lpstr>B. Les causes </vt:lpstr>
      <vt:lpstr>C. Le réformisme tardif </vt:lpstr>
      <vt:lpstr>Leçons n° 2-3: Origines et caractères généraux de la Ve République</vt:lpstr>
      <vt:lpstr>LC du 3 juin 1958</vt:lpstr>
      <vt:lpstr>LC du 3 juin 1958</vt:lpstr>
      <vt:lpstr>Le processus d’adoption</vt:lpstr>
      <vt:lpstr>§ 2 : Constitutions idéelles et Constitution formelle </vt:lpstr>
      <vt:lpstr>2° La traduction textuelle : un cadre dualiste (presque) renouvelé </vt:lpstr>
      <vt:lpstr>§ 3 : Les concrétisations et mutations du texte constitutionnel</vt:lpstr>
      <vt:lpstr>§ 4 : Permanence et évolutions du système</vt:lpstr>
      <vt:lpstr>§ 4. Permanences et évolutions</vt:lpstr>
      <vt:lpstr>Gouverner dans l’ordre constitutionnel (I) Leçon n°4 : le Président de la République</vt:lpstr>
      <vt:lpstr>b) Caractères de l'institution présidentielle </vt:lpstr>
      <vt:lpstr>.</vt:lpstr>
      <vt:lpstr> Compétences dispensées de contreseing   </vt:lpstr>
      <vt:lpstr>.</vt:lpstr>
      <vt:lpstr>.</vt:lpstr>
      <vt:lpstr>Etudier en juriste l’institution présidentielle</vt:lpstr>
      <vt:lpstr>Leçon n°5 : B. Le Gouvernement</vt:lpstr>
      <vt:lpstr>b) Statut des membres du gouvernement</vt:lpstr>
      <vt:lpstr>Responsabilité des membres du Gouvernement</vt:lpstr>
      <vt:lpstr>c) Les formations gouvernementales</vt:lpstr>
      <vt:lpstr>2° Position constitutionnelle et moyens d’action du Gouvernement</vt:lpstr>
      <vt:lpstr>b) Moyens d’action du Gouvernement</vt:lpstr>
      <vt:lpstr>Pouvoirs administratifs</vt:lpstr>
      <vt:lpstr>Leçon n°6 : § 2. Un Parlement bicaméral</vt:lpstr>
      <vt:lpstr>A. Composition du Parlement</vt:lpstr>
      <vt:lpstr>.</vt:lpstr>
      <vt:lpstr>B. L’organisation du Parlement</vt:lpstr>
      <vt:lpstr>2° Le fonctionnement du Parlement </vt:lpstr>
      <vt:lpstr>C. Les fonctions et compétences du Parlement </vt:lpstr>
      <vt:lpstr>2° Les instruments </vt:lpstr>
      <vt:lpstr>Leçon n°7. L’élaboration des normes générales dans le parlementarisme rationalisé </vt:lpstr>
      <vt:lpstr>2° Le domaine réglementaire et sa protection</vt:lpstr>
      <vt:lpstr>.</vt:lpstr>
      <vt:lpstr>3° Les ordonnances (art. 38 C) </vt:lpstr>
      <vt:lpstr>B. La procédure législative ordinaire </vt:lpstr>
      <vt:lpstr>.</vt:lpstr>
      <vt:lpstr>.</vt:lpstr>
      <vt:lpstr>C. Les procédures législatives spéciales </vt:lpstr>
      <vt:lpstr>D. Le référendum de l’article 11</vt:lpstr>
      <vt:lpstr>Règles d’encadrement du référendum de l’article 11</vt:lpstr>
      <vt:lpstr>Chapitre 4. La limitation du pouvoir dans l’ordre constitutionnel </vt:lpstr>
      <vt:lpstr>Aile Montpensier</vt:lpstr>
      <vt:lpstr>B. Mutation du rôle du Conseil constitutionnel </vt:lpstr>
      <vt:lpstr>§ 2. L’organisation du Conseil constitutionnel </vt:lpstr>
      <vt:lpstr>la salle des délibérations</vt:lpstr>
      <vt:lpstr>B. Statut des membres du C.C. </vt:lpstr>
      <vt:lpstr>C. Fonctionnement du C.C. </vt:lpstr>
      <vt:lpstr>§ 3. Les compétences du C.C. </vt:lpstr>
      <vt:lpstr>B. Les interventions (mineures) dans le fonctionnement des institutions </vt:lpstr>
      <vt:lpstr> C. Contrôle de la constitutionnalité des normes </vt:lpstr>
      <vt:lpstr>.</vt:lpstr>
      <vt:lpstr>.</vt:lpstr>
      <vt:lpstr>Les normes de référence du contrôle </vt:lpstr>
      <vt:lpstr>.</vt:lpstr>
      <vt:lpstr>.</vt:lpstr>
      <vt:lpstr>  2. Les modalités de la QPC </vt:lpstr>
      <vt:lpstr>Modalités de la QPC : Un contrôle filtré</vt:lpstr>
      <vt:lpstr>5. Le contrôle de compatibilité des traités avec la Constitution (art. 54 C -- décisions également référencées "DC") </vt:lpstr>
      <vt:lpstr>.</vt:lpstr>
      <vt:lpstr>Conclusion sur le Conseil constitutionnel</vt:lpstr>
      <vt:lpstr>Leçon n°10 : La coordination entre les normes juridiques</vt:lpstr>
      <vt:lpstr>Droit de la constitution et ordre constitutionnel</vt:lpstr>
      <vt:lpstr>B. La révision de la constitution formelle </vt:lpstr>
      <vt:lpstr>.</vt:lpstr>
      <vt:lpstr>§ 2. Le « bloc de constitutionnalité »  </vt:lpstr>
      <vt:lpstr>§ 3. Normes internationales et ordre juridique français </vt:lpstr>
      <vt:lpstr>§ 4. Le cas particulier des normes européennes (droit de l'Union européenne) </vt:lpstr>
      <vt:lpstr>Leçon n°11 : La protection des libertés et droits fondamentaux </vt:lpstr>
      <vt:lpstr>§ 2. Le défenseur des droits </vt:lpstr>
      <vt:lpstr> </vt:lpstr>
      <vt:lpstr>Diapositive 89</vt:lpstr>
      <vt:lpstr>Sujets d’examen (archives)</vt:lpstr>
      <vt:lpstr>.</vt:lpstr>
      <vt:lpstr>.</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Droit constitutionnel 2 Cours du professeur Armel Le Divellec</dc:title>
  <dc:creator>Armel Le Divellec</dc:creator>
  <cp:lastModifiedBy>Armel Le Divellec</cp:lastModifiedBy>
  <cp:revision>142</cp:revision>
  <dcterms:created xsi:type="dcterms:W3CDTF">2026-02-03T09:12:50Z</dcterms:created>
  <dcterms:modified xsi:type="dcterms:W3CDTF">2026-02-03T09:22:56Z</dcterms:modified>
</cp:coreProperties>
</file>