
<file path=[Content_Types].xml><?xml version="1.0" encoding="utf-8"?>
<Types xmlns="http://schemas.openxmlformats.org/package/2006/content-types">
  <Override PartName="/ppt/slides/slide41.xml" ContentType="application/vnd.openxmlformats-officedocument.presentationml.slide+xml"/>
  <Override PartName="/ppt/slideLayouts/slideLayout4.xml" ContentType="application/vnd.openxmlformats-officedocument.presentationml.slideLayout+xml"/>
  <Override PartName="/ppt/slides/slide117.xml" ContentType="application/vnd.openxmlformats-officedocument.presentationml.slide+xml"/>
  <Override PartName="/ppt/slides/slide50.xml" ContentType="application/vnd.openxmlformats-officedocument.presentationml.slide+xml"/>
  <Override PartName="/ppt/slides/slide18.xml" ContentType="application/vnd.openxmlformats-officedocument.presentationml.slide+xml"/>
  <Override PartName="/ppt/slides/slide127.xml" ContentType="application/vnd.openxmlformats-officedocument.presentationml.slide+xml"/>
  <Override PartName="/ppt/slides/slide60.xml" ContentType="application/vnd.openxmlformats-officedocument.presentationml.slide+xml"/>
  <Override PartName="/ppt/slides/slide28.xml" ContentType="application/vnd.openxmlformats-officedocument.presentationml.slide+xml"/>
  <Override PartName="/ppt/slides/slide136.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slides/slide66.xml" ContentType="application/vnd.openxmlformats-officedocument.presentationml.slide+xml"/>
  <Override PartName="/ppt/theme/theme1.xml" ContentType="application/vnd.openxmlformats-officedocument.theme+xml"/>
  <Override PartName="/ppt/slides/slide75.xml" ContentType="application/vnd.openxmlformats-officedocument.presentationml.slide+xml"/>
  <Override PartName="/ppt/slides/slide85.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Default Extension="jpeg" ContentType="image/jpeg"/>
  <Override PartName="/ppt/slides/slide112.xml" ContentType="application/vnd.openxmlformats-officedocument.presentationml.slide+xml"/>
  <Override PartName="/ppt/slides/slide13.xml" ContentType="application/vnd.openxmlformats-officedocument.presentationml.slide+xml"/>
  <Override PartName="/ppt/slides/slide122.xml" ContentType="application/vnd.openxmlformats-officedocument.presentationml.slide+xml"/>
  <Override PartName="/ppt/slides/slide23.xml" ContentType="application/vnd.openxmlformats-officedocument.presentationml.slide+xml"/>
  <Override PartName="/ppt/slides/slide1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s/slide108.xml" ContentType="application/vnd.openxmlformats-officedocument.presentationml.slide+xml"/>
  <Override PartName="/ppt/slides/slide42.xml" ContentType="application/vnd.openxmlformats-officedocument.presentationml.slide+xml"/>
  <Override PartName="/ppt/slides/slide118.xml" ContentType="application/vnd.openxmlformats-officedocument.presentationml.slide+xml"/>
  <Override PartName="/ppt/slides/slide51.xml" ContentType="application/vnd.openxmlformats-officedocument.presentationml.slide+xml"/>
  <Override PartName="/ppt/slides/slide19.xml" ContentType="application/vnd.openxmlformats-officedocument.presentationml.slide+xml"/>
  <Override PartName="/ppt/slides/slide128.xml" ContentType="application/vnd.openxmlformats-officedocument.presentationml.slide+xml"/>
  <Override PartName="/ppt/slides/slide61.xml" ContentType="application/vnd.openxmlformats-officedocument.presentationml.slide+xml"/>
  <Override PartName="/ppt/slides/slide29.xml" ContentType="application/vnd.openxmlformats-officedocument.presentationml.slide+xml"/>
  <Override PartName="/ppt/slideLayouts/slideLayout10.xml" ContentType="application/vnd.openxmlformats-officedocument.presentationml.slideLayout+xml"/>
  <Override PartName="/ppt/slides/slide137.xml" ContentType="application/vnd.openxmlformats-officedocument.presentationml.slide+xml"/>
  <Override PartName="/ppt/slides/slide38.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90.xml" ContentType="application/vnd.openxmlformats-officedocument.presentationml.slide+xml"/>
  <Override PartName="/ppt/slides/slide67.xml" ContentType="application/vnd.openxmlformats-officedocument.presentationml.slide+xml"/>
  <Override PartName="/ppt/theme/theme2.xml" ContentType="application/vnd.openxmlformats-officedocument.theme+xml"/>
  <Override PartName="/ppt/slides/slide76.xml" ContentType="application/vnd.openxmlformats-officedocument.presentationml.slide+xml"/>
  <Override PartName="/ppt/slides/slide86.xml" ContentType="application/vnd.openxmlformats-officedocument.presentationml.slide+xml"/>
  <Override PartName="/ppt/slides/slide113.xml" ContentType="application/vnd.openxmlformats-officedocument.presentationml.slide+xml"/>
  <Override PartName="/ppt/slides/slide14.xml" ContentType="application/vnd.openxmlformats-officedocument.presentationml.slide+xml"/>
  <Override PartName="/ppt/slides/slide123.xml" ContentType="application/vnd.openxmlformats-officedocument.presentationml.slide+xml"/>
  <Override PartName="/ppt/slides/slide24.xml" ContentType="application/vnd.openxmlformats-officedocument.presentationml.slide+xml"/>
  <Default Extension="bin" ContentType="application/vnd.openxmlformats-officedocument.presentationml.printerSettings"/>
  <Override PartName="/ppt/slides/slide132.xml" ContentType="application/vnd.openxmlformats-officedocument.presentationml.slide+xml"/>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s/slide109.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tableStyles.xml" ContentType="application/vnd.openxmlformats-officedocument.presentationml.tableStyles+xml"/>
  <Override PartName="/ppt/slides/slide119.xml" ContentType="application/vnd.openxmlformats-officedocument.presentationml.slide+xml"/>
  <Override PartName="/ppt/slides/slide52.xml" ContentType="application/vnd.openxmlformats-officedocument.presentationml.slide+xml"/>
  <Override PartName="/ppt/slideLayouts/slideLayout11.xml" ContentType="application/vnd.openxmlformats-officedocument.presentationml.slideLayout+xml"/>
  <Override PartName="/ppt/slides/slide62.xml" ContentType="application/vnd.openxmlformats-officedocument.presentationml.slide+xml"/>
  <Override PartName="/docProps/app.xml" ContentType="application/vnd.openxmlformats-officedocument.extended-properties+xml"/>
  <Override PartName="/ppt/slides/slide39.xml" ContentType="application/vnd.openxmlformats-officedocument.presentationml.slide+xml"/>
  <Override PartName="/ppt/slides/slide81.xml" ContentType="application/vnd.openxmlformats-officedocument.presentationml.slide+xml"/>
  <Override PartName="/ppt/slides/slide49.xml" ContentType="application/vnd.openxmlformats-officedocument.presentationml.slide+xml"/>
  <Override PartName="/ppt/slides/slide58.xml" ContentType="application/vnd.openxmlformats-officedocument.presentationml.slide+xml"/>
  <Override PartName="/ppt/slides/slide91.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slides/slide77.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Layouts/slideLayout1.xml" ContentType="application/vnd.openxmlformats-officedocument.presentationml.slideLayout+xml"/>
  <Override PartName="/ppt/slides/slide104.xml" ContentType="application/vnd.openxmlformats-officedocument.presentationml.slide+xml"/>
  <Override PartName="/ppt/slides/slide114.xml" ContentType="application/vnd.openxmlformats-officedocument.presentationml.slide+xml"/>
  <Override PartName="/ppt/slides/slide15.xml" ContentType="application/vnd.openxmlformats-officedocument.presentationml.slide+xml"/>
  <Override PartName="/ppt/slides/slide124.xml" ContentType="application/vnd.openxmlformats-officedocument.presentationml.slide+xml"/>
  <Override PartName="/ppt/slides/slide25.xml" ContentType="application/vnd.openxmlformats-officedocument.presentationml.slide+xml"/>
  <Override PartName="/ppt/slides/slide133.xml" ContentType="application/vnd.openxmlformats-officedocument.presentationml.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44.xml" ContentType="application/vnd.openxmlformats-officedocument.presentationml.slide+xml"/>
  <Override PartName="/ppt/slides/slide53.xml" ContentType="application/vnd.openxmlformats-officedocument.presentationml.slide+xml"/>
  <Override PartName="/ppt/slides/slide129.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2.xml" ContentType="application/vnd.openxmlformats-officedocument.presentationml.slide+xml"/>
  <Override PartName="/ppt/slides/slide92.xml" ContentType="application/vnd.openxmlformats-officedocument.presentationml.slide+xml"/>
  <Override PartName="/ppt/slides/slide59.xml" ContentType="application/vnd.openxmlformats-officedocument.presentationml.slide+xml"/>
  <Override PartName="/ppt/slides/slide100.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10.xml" ContentType="application/vnd.openxmlformats-officedocument.presentationml.slide+xml"/>
  <Override PartName="/ppt/slides/slide88.xml" ContentType="application/vnd.openxmlformats-officedocument.presentationml.slide+xml"/>
  <Override PartName="/ppt/slides/slide20.xml" ContentType="application/vnd.openxmlformats-officedocument.presentationml.slide+xml"/>
  <Override PartName="/ppt/slides/slide97.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slides/slide105.xml" ContentType="application/vnd.openxmlformats-officedocument.presentationml.slide+xml"/>
  <Override PartName="/ppt/slides/slide115.xml" ContentType="application/vnd.openxmlformats-officedocument.presentationml.slide+xml"/>
  <Override PartName="/ppt/slides/slide16.xml" ContentType="application/vnd.openxmlformats-officedocument.presentationml.slide+xml"/>
  <Override PartName="/ppt/viewProps.xml" ContentType="application/vnd.openxmlformats-officedocument.presentationml.viewProps+xml"/>
  <Override PartName="/ppt/slides/slide125.xml" ContentType="application/vnd.openxmlformats-officedocument.presentationml.slide+xml"/>
  <Default Extension="rels" ContentType="application/vnd.openxmlformats-package.relationships+xml"/>
  <Override PartName="/ppt/slides/slide26.xml" ContentType="application/vnd.openxmlformats-officedocument.presentationml.slide+xml"/>
  <Override PartName="/ppt/slides/slide134.xml" ContentType="application/vnd.openxmlformats-officedocument.presentationml.slide+xml"/>
  <Override PartName="/ppt/slides/slide35.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slides/slide45.xml" ContentType="application/vnd.openxmlformats-officedocument.presentationml.slide+xml"/>
  <Override PartName="/ppt/slides/slide54.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s/slide73.xml" ContentType="application/vnd.openxmlformats-officedocument.presentationml.slide+xml"/>
  <Override PartName="/ppt/presentation.xml" ContentType="application/vnd.openxmlformats-officedocument.presentationml.presentation.main+xml"/>
  <Override PartName="/ppt/slides/slide83.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79.xml" ContentType="application/vnd.openxmlformats-officedocument.presentationml.slide+xml"/>
  <Override PartName="/ppt/slides/slide110.xml" ContentType="application/vnd.openxmlformats-officedocument.presentationml.slide+xml"/>
  <Override PartName="/ppt/slides/slide11.xml" ContentType="application/vnd.openxmlformats-officedocument.presentationml.slide+xml"/>
  <Override PartName="/ppt/slides/slide120.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slides/slide98.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s/slide106.xml" ContentType="application/vnd.openxmlformats-officedocument.presentationml.slide+xml"/>
  <Override PartName="/ppt/slideLayouts/slideLayout3.xml" ContentType="application/vnd.openxmlformats-officedocument.presentationml.slideLayout+xml"/>
  <Override PartName="/ppt/slides/slide40.xml" ContentType="application/vnd.openxmlformats-officedocument.presentationml.slide+xml"/>
  <Override PartName="/ppt/slides/slide116.xml" ContentType="application/vnd.openxmlformats-officedocument.presentationml.slide+xml"/>
  <Override PartName="/ppt/slides/slide17.xml" ContentType="application/vnd.openxmlformats-officedocument.presentationml.slide+xml"/>
  <Override PartName="/ppt/slides/slide126.xml" ContentType="application/vnd.openxmlformats-officedocument.presentationml.slide+xml"/>
  <Override PartName="/ppt/slides/slide27.xml" ContentType="application/vnd.openxmlformats-officedocument.presentationml.slide+xml"/>
  <Override PartName="/ppt/slides/slide135.xml" ContentType="application/vnd.openxmlformats-officedocument.presentationml.slide+xml"/>
  <Override PartName="/ppt/slides/slide3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6.xml" ContentType="application/vnd.openxmlformats-officedocument.presentationml.slide+xml"/>
  <Override PartName="/ppt/slides/slide55.xml" ContentType="application/vnd.openxmlformats-officedocument.presentationml.slide+xml"/>
  <Override PartName="/ppt/slides/slide65.xml" ContentType="application/vnd.openxmlformats-officedocument.presentationml.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84.xml" ContentType="application/vnd.openxmlformats-officedocument.presentationml.slide+xml"/>
  <Override PartName="/ppt/slides/slide94.xml" ContentType="application/vnd.openxmlformats-officedocument.presentationml.slide+xml"/>
  <Override PartName="/ppt/slides/slide102.xml" ContentType="application/vnd.openxmlformats-officedocument.presentationml.slide+xml"/>
  <Override PartName="/ppt/slides/slide111.xml" ContentType="application/vnd.openxmlformats-officedocument.presentationml.slide+xml"/>
  <Override PartName="/ppt/slides/slide12.xml" ContentType="application/vnd.openxmlformats-officedocument.presentationml.slide+xml"/>
  <Override PartName="/ppt/slides/slide121.xml" ContentType="application/vnd.openxmlformats-officedocument.presentationml.slide+xml"/>
  <Override PartName="/ppt/slides/slide22.xml" ContentType="application/vnd.openxmlformats-officedocument.presentationml.slide+xml"/>
  <Override PartName="/ppt/slides/slide130.xml" ContentType="application/vnd.openxmlformats-officedocument.presentationml.slide+xml"/>
  <Override PartName="/ppt/slides/slide99.xml" ContentType="application/vnd.openxmlformats-officedocument.presentationml.slide+xml"/>
  <Override PartName="/ppt/slides/slide31.xml" ContentType="application/vnd.openxmlformats-officedocument.presentationml.slide+xml"/>
  <Override PartName="/ppt/slides/slide3.xml" ContentType="application/vnd.openxmlformats-officedocument.presentationml.slide+xml"/>
  <Override PartName="/ppt/slides/slide107.xml" ContentType="application/vnd.openxmlformats-officedocument.presentationml.slide+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39"/>
  </p:notesMasterIdLst>
  <p:sldIdLst>
    <p:sldId id="256" r:id="rId2"/>
    <p:sldId id="257" r:id="rId3"/>
    <p:sldId id="258" r:id="rId4"/>
    <p:sldId id="276" r:id="rId5"/>
    <p:sldId id="320" r:id="rId6"/>
    <p:sldId id="321" r:id="rId7"/>
    <p:sldId id="278" r:id="rId8"/>
    <p:sldId id="277" r:id="rId9"/>
    <p:sldId id="259" r:id="rId10"/>
    <p:sldId id="322" r:id="rId11"/>
    <p:sldId id="260" r:id="rId12"/>
    <p:sldId id="280" r:id="rId13"/>
    <p:sldId id="281" r:id="rId14"/>
    <p:sldId id="282" r:id="rId15"/>
    <p:sldId id="283" r:id="rId16"/>
    <p:sldId id="284" r:id="rId17"/>
    <p:sldId id="261" r:id="rId18"/>
    <p:sldId id="324" r:id="rId19"/>
    <p:sldId id="323" r:id="rId20"/>
    <p:sldId id="262" r:id="rId21"/>
    <p:sldId id="279" r:id="rId22"/>
    <p:sldId id="285" r:id="rId23"/>
    <p:sldId id="286" r:id="rId24"/>
    <p:sldId id="263" r:id="rId25"/>
    <p:sldId id="264" r:id="rId26"/>
    <p:sldId id="265" r:id="rId27"/>
    <p:sldId id="266" r:id="rId28"/>
    <p:sldId id="298" r:id="rId29"/>
    <p:sldId id="299" r:id="rId30"/>
    <p:sldId id="267" r:id="rId31"/>
    <p:sldId id="288" r:id="rId32"/>
    <p:sldId id="289" r:id="rId33"/>
    <p:sldId id="290" r:id="rId34"/>
    <p:sldId id="291" r:id="rId35"/>
    <p:sldId id="292" r:id="rId36"/>
    <p:sldId id="293" r:id="rId37"/>
    <p:sldId id="294" r:id="rId38"/>
    <p:sldId id="295" r:id="rId39"/>
    <p:sldId id="296" r:id="rId40"/>
    <p:sldId id="268" r:id="rId41"/>
    <p:sldId id="287" r:id="rId42"/>
    <p:sldId id="297" r:id="rId43"/>
    <p:sldId id="301" r:id="rId44"/>
    <p:sldId id="269" r:id="rId45"/>
    <p:sldId id="303" r:id="rId46"/>
    <p:sldId id="270" r:id="rId47"/>
    <p:sldId id="326" r:id="rId48"/>
    <p:sldId id="327" r:id="rId49"/>
    <p:sldId id="398" r:id="rId50"/>
    <p:sldId id="302" r:id="rId51"/>
    <p:sldId id="328" r:id="rId52"/>
    <p:sldId id="319" r:id="rId53"/>
    <p:sldId id="325" r:id="rId54"/>
    <p:sldId id="304" r:id="rId55"/>
    <p:sldId id="329" r:id="rId56"/>
    <p:sldId id="305" r:id="rId57"/>
    <p:sldId id="306" r:id="rId58"/>
    <p:sldId id="307" r:id="rId59"/>
    <p:sldId id="272" r:id="rId60"/>
    <p:sldId id="273" r:id="rId61"/>
    <p:sldId id="330" r:id="rId62"/>
    <p:sldId id="331" r:id="rId63"/>
    <p:sldId id="332" r:id="rId64"/>
    <p:sldId id="335" r:id="rId65"/>
    <p:sldId id="333" r:id="rId66"/>
    <p:sldId id="336" r:id="rId67"/>
    <p:sldId id="337" r:id="rId68"/>
    <p:sldId id="338" r:id="rId69"/>
    <p:sldId id="339" r:id="rId70"/>
    <p:sldId id="340" r:id="rId71"/>
    <p:sldId id="334" r:id="rId72"/>
    <p:sldId id="308" r:id="rId73"/>
    <p:sldId id="274" r:id="rId74"/>
    <p:sldId id="341" r:id="rId75"/>
    <p:sldId id="342" r:id="rId76"/>
    <p:sldId id="343" r:id="rId77"/>
    <p:sldId id="344" r:id="rId78"/>
    <p:sldId id="345" r:id="rId79"/>
    <p:sldId id="275" r:id="rId80"/>
    <p:sldId id="361" r:id="rId81"/>
    <p:sldId id="309" r:id="rId82"/>
    <p:sldId id="346" r:id="rId83"/>
    <p:sldId id="347" r:id="rId84"/>
    <p:sldId id="348" r:id="rId85"/>
    <p:sldId id="349" r:id="rId86"/>
    <p:sldId id="350" r:id="rId87"/>
    <p:sldId id="359" r:id="rId88"/>
    <p:sldId id="351" r:id="rId89"/>
    <p:sldId id="352" r:id="rId90"/>
    <p:sldId id="315" r:id="rId91"/>
    <p:sldId id="353" r:id="rId92"/>
    <p:sldId id="355" r:id="rId93"/>
    <p:sldId id="356" r:id="rId94"/>
    <p:sldId id="360" r:id="rId95"/>
    <p:sldId id="354" r:id="rId96"/>
    <p:sldId id="310" r:id="rId97"/>
    <p:sldId id="311" r:id="rId98"/>
    <p:sldId id="357" r:id="rId99"/>
    <p:sldId id="362" r:id="rId100"/>
    <p:sldId id="363" r:id="rId101"/>
    <p:sldId id="364" r:id="rId102"/>
    <p:sldId id="365" r:id="rId103"/>
    <p:sldId id="366" r:id="rId104"/>
    <p:sldId id="367" r:id="rId105"/>
    <p:sldId id="368" r:id="rId106"/>
    <p:sldId id="369" r:id="rId107"/>
    <p:sldId id="312" r:id="rId108"/>
    <p:sldId id="375" r:id="rId109"/>
    <p:sldId id="374" r:id="rId110"/>
    <p:sldId id="376" r:id="rId111"/>
    <p:sldId id="313" r:id="rId112"/>
    <p:sldId id="370" r:id="rId113"/>
    <p:sldId id="371" r:id="rId114"/>
    <p:sldId id="372" r:id="rId115"/>
    <p:sldId id="373" r:id="rId116"/>
    <p:sldId id="314" r:id="rId117"/>
    <p:sldId id="388" r:id="rId118"/>
    <p:sldId id="389" r:id="rId119"/>
    <p:sldId id="378" r:id="rId120"/>
    <p:sldId id="386" r:id="rId121"/>
    <p:sldId id="379" r:id="rId122"/>
    <p:sldId id="380" r:id="rId123"/>
    <p:sldId id="381" r:id="rId124"/>
    <p:sldId id="382" r:id="rId125"/>
    <p:sldId id="387" r:id="rId126"/>
    <p:sldId id="383" r:id="rId127"/>
    <p:sldId id="384" r:id="rId128"/>
    <p:sldId id="316" r:id="rId129"/>
    <p:sldId id="390" r:id="rId130"/>
    <p:sldId id="391" r:id="rId131"/>
    <p:sldId id="317" r:id="rId132"/>
    <p:sldId id="394" r:id="rId133"/>
    <p:sldId id="395" r:id="rId134"/>
    <p:sldId id="396" r:id="rId135"/>
    <p:sldId id="397" r:id="rId136"/>
    <p:sldId id="392" r:id="rId137"/>
    <p:sldId id="393" r:id="rId138"/>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88" d="100"/>
          <a:sy n="88" d="100"/>
        </p:scale>
        <p:origin x="-928"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printerSettings" Target="printerSettings/printerSettings1.bin"/><Relationship Id="rId141" Type="http://schemas.openxmlformats.org/officeDocument/2006/relationships/presProps" Target="presProps.xml"/><Relationship Id="rId142" Type="http://schemas.openxmlformats.org/officeDocument/2006/relationships/viewProps" Target="viewProps.xml"/><Relationship Id="rId143" Type="http://schemas.openxmlformats.org/officeDocument/2006/relationships/theme" Target="theme/theme1.xml"/><Relationship Id="rId14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55B09F-AB81-5E43-9995-88D1B911ED6C}" type="datetimeFigureOut">
              <a:rPr lang="fr-FR" smtClean="0"/>
              <a:pPr/>
              <a:t>29/09/26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03AB32-9A31-6D4A-A7A0-9006F9F7901D}"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503AB32-9A31-6D4A-A7A0-9006F9F7901D}" type="slidenum">
              <a:rPr lang="fr-FR" smtClean="0"/>
              <a:pPr/>
              <a:t>47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DD1DD56-48D3-6849-8802-F0BAC87F6BFD}" type="datetimeFigureOut">
              <a:rPr lang="fr-FR" smtClean="0"/>
              <a:pPr/>
              <a:t>29/09/26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DD1DD56-48D3-6849-8802-F0BAC87F6BFD}" type="datetimeFigureOut">
              <a:rPr lang="fr-FR" smtClean="0"/>
              <a:pPr/>
              <a:t>29/09/26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DD1DD56-48D3-6849-8802-F0BAC87F6BFD}" type="datetimeFigureOut">
              <a:rPr lang="fr-FR" smtClean="0"/>
              <a:pPr/>
              <a:t>29/09/26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DD1DD56-48D3-6849-8802-F0BAC87F6BFD}" type="datetimeFigureOut">
              <a:rPr lang="fr-FR" smtClean="0"/>
              <a:pPr/>
              <a:t>29/09/26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DD1DD56-48D3-6849-8802-F0BAC87F6BFD}" type="datetimeFigureOut">
              <a:rPr lang="fr-FR" smtClean="0"/>
              <a:pPr/>
              <a:t>29/09/26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BDD1DD56-48D3-6849-8802-F0BAC87F6BFD}" type="datetimeFigureOut">
              <a:rPr lang="fr-FR" smtClean="0"/>
              <a:pPr/>
              <a:t>29/09/26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DD1DD56-48D3-6849-8802-F0BAC87F6BFD}" type="datetimeFigureOut">
              <a:rPr lang="fr-FR" smtClean="0"/>
              <a:pPr/>
              <a:t>29/09/26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DD1DD56-48D3-6849-8802-F0BAC87F6BFD}" type="datetimeFigureOut">
              <a:rPr lang="fr-FR" smtClean="0"/>
              <a:pPr/>
              <a:t>29/09/26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DD1DD56-48D3-6849-8802-F0BAC87F6BFD}" type="datetimeFigureOut">
              <a:rPr lang="fr-FR" smtClean="0"/>
              <a:pPr/>
              <a:t>29/09/26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DD1DD56-48D3-6849-8802-F0BAC87F6BFD}" type="datetimeFigureOut">
              <a:rPr lang="fr-FR" smtClean="0"/>
              <a:pPr/>
              <a:t>29/09/26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DD1DD56-48D3-6849-8802-F0BAC87F6BFD}" type="datetimeFigureOut">
              <a:rPr lang="fr-FR" smtClean="0"/>
              <a:pPr/>
              <a:t>29/09/26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1CD57F3-C5AC-1943-AD3A-B40913F5AB5A}"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D1DD56-48D3-6849-8802-F0BAC87F6BFD}" type="datetimeFigureOut">
              <a:rPr lang="fr-FR" smtClean="0"/>
              <a:pPr/>
              <a:t>29/09/26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D57F3-C5AC-1943-AD3A-B40913F5AB5A}"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10.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838200"/>
            <a:ext cx="7772400" cy="2362200"/>
          </a:xfrm>
        </p:spPr>
        <p:txBody>
          <a:bodyPr>
            <a:normAutofit/>
          </a:bodyPr>
          <a:lstStyle/>
          <a:p>
            <a:r>
              <a:rPr lang="fr-FR" dirty="0" smtClean="0"/>
              <a:t>Droit constitutionnel 1</a:t>
            </a:r>
            <a:br>
              <a:rPr lang="fr-FR" dirty="0" smtClean="0"/>
            </a:br>
            <a:r>
              <a:rPr lang="fr-FR" dirty="0" smtClean="0"/>
              <a:t>Cours du professeur</a:t>
            </a:r>
            <a:br>
              <a:rPr lang="fr-FR" dirty="0" smtClean="0"/>
            </a:br>
            <a:r>
              <a:rPr lang="fr-FR" dirty="0" smtClean="0"/>
              <a:t>Armel Le Divellec</a:t>
            </a:r>
            <a:endParaRPr lang="fr-FR" dirty="0"/>
          </a:p>
        </p:txBody>
      </p:sp>
      <p:sp>
        <p:nvSpPr>
          <p:cNvPr id="3" name="Sous-titre 2"/>
          <p:cNvSpPr>
            <a:spLocks noGrp="1"/>
          </p:cNvSpPr>
          <p:nvPr>
            <p:ph type="subTitle" idx="1"/>
          </p:nvPr>
        </p:nvSpPr>
        <p:spPr/>
        <p:txBody>
          <a:bodyPr/>
          <a:lstStyle/>
          <a:p>
            <a:r>
              <a:rPr lang="fr-FR" dirty="0" smtClean="0">
                <a:solidFill>
                  <a:srgbClr val="FF0000"/>
                </a:solidFill>
              </a:rPr>
              <a:t>Université </a:t>
            </a:r>
            <a:r>
              <a:rPr lang="fr-FR" dirty="0" err="1" smtClean="0">
                <a:solidFill>
                  <a:srgbClr val="FF0000"/>
                </a:solidFill>
              </a:rPr>
              <a:t>Paris-Panthéon-Assas</a:t>
            </a:r>
            <a:endParaRPr lang="fr-FR" dirty="0" smtClean="0">
              <a:solidFill>
                <a:srgbClr val="FF0000"/>
              </a:solidFill>
            </a:endParaRPr>
          </a:p>
          <a:p>
            <a:r>
              <a:rPr lang="fr-FR" dirty="0" smtClean="0">
                <a:solidFill>
                  <a:schemeClr val="tx1"/>
                </a:solidFill>
              </a:rPr>
              <a:t>Licence 1</a:t>
            </a:r>
          </a:p>
          <a:p>
            <a:r>
              <a:rPr lang="fr-FR" dirty="0" smtClean="0">
                <a:solidFill>
                  <a:schemeClr val="tx1"/>
                </a:solidFill>
              </a:rPr>
              <a:t>Année 2026-2027</a:t>
            </a:r>
            <a:endParaRPr lang="fr-FR"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Cours en </a:t>
            </a:r>
            <a:r>
              <a:rPr lang="fr-FR" dirty="0" err="1" smtClean="0"/>
              <a:t>video</a:t>
            </a:r>
            <a:endParaRPr lang="fr-FR" dirty="0"/>
          </a:p>
        </p:txBody>
      </p:sp>
      <p:sp>
        <p:nvSpPr>
          <p:cNvPr id="3" name="Espace réservé du contenu 2"/>
          <p:cNvSpPr>
            <a:spLocks noGrp="1"/>
          </p:cNvSpPr>
          <p:nvPr>
            <p:ph idx="1"/>
          </p:nvPr>
        </p:nvSpPr>
        <p:spPr/>
        <p:txBody>
          <a:bodyPr/>
          <a:lstStyle/>
          <a:p>
            <a:pPr>
              <a:buNone/>
            </a:pPr>
            <a:endParaRPr lang="fr-FR" dirty="0" smtClean="0"/>
          </a:p>
          <a:p>
            <a:pPr>
              <a:buNone/>
            </a:pPr>
            <a:r>
              <a:rPr lang="fr-FR" dirty="0" smtClean="0"/>
              <a:t>Sur : video.u-paris2.fr</a:t>
            </a:r>
            <a:br>
              <a:rPr lang="fr-FR" dirty="0" smtClean="0"/>
            </a:br>
            <a:r>
              <a:rPr lang="fr-FR" dirty="0" smtClean="0"/>
              <a:t>(se connecter avec vos identifiants dans l’ENT « Mon Assas »)</a:t>
            </a: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Bibliographie générale</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dirty="0" smtClean="0"/>
              <a:t>- A. Le Divellec, M. de Villiers, </a:t>
            </a:r>
            <a:r>
              <a:rPr lang="fr-FR" i="1" dirty="0" smtClean="0"/>
              <a:t>Dictionnaire du Droit constitutionnel</a:t>
            </a:r>
            <a:r>
              <a:rPr lang="fr-FR" dirty="0" smtClean="0"/>
              <a:t>, </a:t>
            </a:r>
            <a:r>
              <a:rPr lang="fr-FR" dirty="0" err="1" smtClean="0"/>
              <a:t>Dalloz-Sirey</a:t>
            </a:r>
            <a:r>
              <a:rPr lang="fr-FR" dirty="0" smtClean="0"/>
              <a:t>, 15</a:t>
            </a:r>
            <a:r>
              <a:rPr lang="fr-FR" baseline="30000" dirty="0" smtClean="0"/>
              <a:t>e</a:t>
            </a:r>
            <a:r>
              <a:rPr lang="fr-FR" dirty="0" smtClean="0"/>
              <a:t> éd. 2026.</a:t>
            </a:r>
          </a:p>
          <a:p>
            <a:r>
              <a:rPr lang="fr-FR" dirty="0" smtClean="0"/>
              <a:t>- Ph. </a:t>
            </a:r>
            <a:r>
              <a:rPr lang="fr-FR" dirty="0" err="1" smtClean="0"/>
              <a:t>Lauvaux</a:t>
            </a:r>
            <a:r>
              <a:rPr lang="fr-FR" dirty="0" smtClean="0"/>
              <a:t>, A. Le Divellec, </a:t>
            </a:r>
            <a:r>
              <a:rPr lang="fr-FR" i="1" dirty="0" smtClean="0"/>
              <a:t>Les grandes démocraties contemporaines</a:t>
            </a:r>
            <a:r>
              <a:rPr lang="fr-FR" dirty="0" smtClean="0"/>
              <a:t>, P.U.F., 4</a:t>
            </a:r>
            <a:r>
              <a:rPr lang="fr-FR" baseline="30000" dirty="0" smtClean="0"/>
              <a:t>e</a:t>
            </a:r>
            <a:r>
              <a:rPr lang="fr-FR" dirty="0" smtClean="0"/>
              <a:t> éd. 2015.</a:t>
            </a:r>
          </a:p>
          <a:p>
            <a:r>
              <a:rPr lang="fr-FR" dirty="0" smtClean="0"/>
              <a:t>- Site : </a:t>
            </a:r>
            <a:r>
              <a:rPr lang="fr-FR" b="1" dirty="0" err="1" smtClean="0">
                <a:solidFill>
                  <a:srgbClr val="FF0000"/>
                </a:solidFill>
              </a:rPr>
              <a:t>a-ledivellec.net</a:t>
            </a:r>
            <a:endParaRPr lang="fr-FR" b="1" dirty="0" smtClean="0">
              <a:solidFill>
                <a:srgbClr val="FF0000"/>
              </a:solidFill>
            </a:endParaRPr>
          </a:p>
          <a:p>
            <a:r>
              <a:rPr lang="fr-FR" dirty="0" smtClean="0"/>
              <a:t>- Textes constitutionnels :  </a:t>
            </a:r>
            <a:r>
              <a:rPr lang="fr-FR" dirty="0" err="1" smtClean="0"/>
              <a:t>Digithèque</a:t>
            </a:r>
            <a:r>
              <a:rPr lang="fr-FR" dirty="0" smtClean="0"/>
              <a:t> MJP : http://</a:t>
            </a:r>
            <a:r>
              <a:rPr lang="fr-FR" dirty="0" err="1" smtClean="0"/>
              <a:t>mjp.univ-perp.fr</a:t>
            </a:r>
            <a:r>
              <a:rPr lang="fr-FR" dirty="0" smtClean="0"/>
              <a:t>  </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Premières lectures conseillées</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dirty="0" smtClean="0"/>
              <a:t>- Jean-Louis </a:t>
            </a:r>
            <a:r>
              <a:rPr lang="fr-FR" dirty="0" err="1" smtClean="0"/>
              <a:t>Sourioux</a:t>
            </a:r>
            <a:r>
              <a:rPr lang="fr-FR" dirty="0" smtClean="0"/>
              <a:t>, </a:t>
            </a:r>
            <a:r>
              <a:rPr lang="fr-FR" i="1" dirty="0" smtClean="0"/>
              <a:t>Introduction au droit</a:t>
            </a:r>
            <a:r>
              <a:rPr lang="fr-FR" dirty="0" smtClean="0"/>
              <a:t>, P.U.F., coll. « Droit fondamental », 1987.</a:t>
            </a:r>
          </a:p>
          <a:p>
            <a:pPr>
              <a:buNone/>
            </a:pPr>
            <a:r>
              <a:rPr lang="fr-FR" dirty="0" smtClean="0"/>
              <a:t>- Maurice Duverger, </a:t>
            </a:r>
            <a:r>
              <a:rPr lang="fr-FR" i="1" dirty="0" smtClean="0"/>
              <a:t>Les constitutions de la France</a:t>
            </a:r>
            <a:r>
              <a:rPr lang="fr-FR" dirty="0" smtClean="0"/>
              <a:t>, P.U.F., coll. « Que sais-je ? », (1944).</a:t>
            </a:r>
          </a:p>
          <a:p>
            <a:pPr>
              <a:buFontTx/>
              <a:buChar char="-"/>
            </a:pPr>
            <a:r>
              <a:rPr lang="fr-FR" dirty="0" smtClean="0"/>
              <a:t>Jacques Chevallier, </a:t>
            </a:r>
            <a:r>
              <a:rPr lang="fr-FR" i="1" dirty="0" smtClean="0"/>
              <a:t>L’Etat</a:t>
            </a:r>
            <a:r>
              <a:rPr lang="fr-FR" dirty="0" smtClean="0"/>
              <a:t>, Dalloz, coll. « Connaissance du droit », 1999, 2011.</a:t>
            </a:r>
          </a:p>
          <a:p>
            <a:pPr>
              <a:buFontTx/>
              <a:buChar char="-"/>
            </a:pPr>
            <a:r>
              <a:rPr lang="fr-FR" dirty="0" smtClean="0"/>
              <a:t>Guy </a:t>
            </a:r>
            <a:r>
              <a:rPr lang="fr-FR" dirty="0" err="1" smtClean="0"/>
              <a:t>Antonetti</a:t>
            </a:r>
            <a:r>
              <a:rPr lang="fr-FR" dirty="0" smtClean="0"/>
              <a:t>, </a:t>
            </a:r>
            <a:r>
              <a:rPr lang="fr-FR" i="1" dirty="0" smtClean="0"/>
              <a:t>Histoire contemporaine politique et sociale</a:t>
            </a:r>
            <a:r>
              <a:rPr lang="fr-FR" dirty="0" smtClean="0"/>
              <a:t>, P.U.F., coll. « Droit fondamental », 1986.</a:t>
            </a:r>
          </a:p>
          <a:p>
            <a:pPr>
              <a:buNone/>
            </a:pP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Recueil de textes constitutionnels</a:t>
            </a:r>
            <a:endParaRPr lang="fr-FR" dirty="0"/>
          </a:p>
        </p:txBody>
      </p:sp>
      <p:sp>
        <p:nvSpPr>
          <p:cNvPr id="3" name="Espace réservé du contenu 2"/>
          <p:cNvSpPr>
            <a:spLocks noGrp="1"/>
          </p:cNvSpPr>
          <p:nvPr>
            <p:ph idx="1"/>
          </p:nvPr>
        </p:nvSpPr>
        <p:spPr/>
        <p:txBody>
          <a:bodyPr/>
          <a:lstStyle/>
          <a:p>
            <a:r>
              <a:rPr lang="fr-FR" dirty="0" smtClean="0"/>
              <a:t>- Textes constitutionnels français, P.U.F., coll. « Que sais-je ? » (Stéphane Rials)</a:t>
            </a:r>
          </a:p>
          <a:p>
            <a:r>
              <a:rPr lang="fr-FR" dirty="0" smtClean="0"/>
              <a:t>- Textes constitutionnels étrangers, P.U.F., coll. « Que sais-je ? » (S. Rials &amp; J. Boudon)</a:t>
            </a:r>
          </a:p>
          <a:p>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Manuels</a:t>
            </a:r>
            <a:endParaRPr lang="fr-FR" dirty="0"/>
          </a:p>
        </p:txBody>
      </p:sp>
      <p:sp>
        <p:nvSpPr>
          <p:cNvPr id="3" name="Espace réservé du contenu 2"/>
          <p:cNvSpPr>
            <a:spLocks noGrp="1"/>
          </p:cNvSpPr>
          <p:nvPr>
            <p:ph idx="1"/>
          </p:nvPr>
        </p:nvSpPr>
        <p:spPr/>
        <p:txBody>
          <a:bodyPr/>
          <a:lstStyle/>
          <a:p>
            <a:r>
              <a:rPr lang="fr-FR" dirty="0" smtClean="0"/>
              <a:t>- </a:t>
            </a:r>
            <a:r>
              <a:rPr lang="fr-FR" b="1" u="sng" dirty="0" smtClean="0"/>
              <a:t>B. </a:t>
            </a:r>
            <a:r>
              <a:rPr lang="fr-FR" b="1" u="sng" dirty="0" err="1" smtClean="0"/>
              <a:t>Daugeron</a:t>
            </a:r>
            <a:endParaRPr lang="fr-FR" b="1" u="sng" dirty="0" smtClean="0"/>
          </a:p>
          <a:p>
            <a:r>
              <a:rPr lang="fr-FR" dirty="0" smtClean="0"/>
              <a:t>- F. </a:t>
            </a:r>
            <a:r>
              <a:rPr lang="fr-FR" dirty="0" err="1" smtClean="0"/>
              <a:t>Rouvillois</a:t>
            </a:r>
            <a:endParaRPr lang="fr-FR" dirty="0" smtClean="0"/>
          </a:p>
          <a:p>
            <a:r>
              <a:rPr lang="fr-FR" dirty="0" smtClean="0"/>
              <a:t>- V. </a:t>
            </a:r>
            <a:r>
              <a:rPr lang="fr-FR" dirty="0" err="1" smtClean="0"/>
              <a:t>Constantinesco</a:t>
            </a:r>
            <a:r>
              <a:rPr lang="fr-FR" dirty="0" smtClean="0"/>
              <a:t> et S. </a:t>
            </a:r>
            <a:r>
              <a:rPr lang="fr-FR" dirty="0" err="1" smtClean="0"/>
              <a:t>Pierré-Caps</a:t>
            </a:r>
            <a:endParaRPr lang="fr-FR" dirty="0" smtClean="0"/>
          </a:p>
          <a:p>
            <a:r>
              <a:rPr lang="fr-FR" dirty="0" smtClean="0"/>
              <a:t>- J. et J.-E. </a:t>
            </a:r>
            <a:r>
              <a:rPr lang="fr-FR" dirty="0" err="1" smtClean="0"/>
              <a:t>Gicquel</a:t>
            </a:r>
            <a:endParaRPr lang="fr-FR" dirty="0" smtClean="0"/>
          </a:p>
          <a:p>
            <a:r>
              <a:rPr lang="fr-FR" dirty="0" smtClean="0"/>
              <a:t>- P. Brunet, M. </a:t>
            </a:r>
            <a:r>
              <a:rPr lang="fr-FR" dirty="0" err="1" smtClean="0"/>
              <a:t>Troper</a:t>
            </a:r>
            <a:r>
              <a:rPr lang="fr-FR" dirty="0" smtClean="0"/>
              <a:t>, F. Hamon</a:t>
            </a:r>
          </a:p>
          <a:p>
            <a:r>
              <a:rPr lang="fr-FR" dirty="0" smtClean="0"/>
              <a:t>- A. Gaillet et </a:t>
            </a:r>
            <a:r>
              <a:rPr lang="fr-FR" dirty="0" err="1" smtClean="0"/>
              <a:t>alii</a:t>
            </a:r>
            <a:r>
              <a:rPr lang="fr-FR" dirty="0" smtClean="0"/>
              <a:t>, </a:t>
            </a:r>
            <a:r>
              <a:rPr lang="fr-FR" i="1" dirty="0" smtClean="0"/>
              <a:t>Droits constitutionnels français et allemand</a:t>
            </a:r>
            <a:r>
              <a:rPr lang="fr-FR" dirty="0" smtClean="0"/>
              <a:t>, L.G.D.J., 2019.</a:t>
            </a: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du cours (Aperçu)</a:t>
            </a:r>
            <a:endParaRPr lang="fr-FR" dirty="0"/>
          </a:p>
        </p:txBody>
      </p:sp>
      <p:sp>
        <p:nvSpPr>
          <p:cNvPr id="3" name="Espace réservé du contenu 2"/>
          <p:cNvSpPr>
            <a:spLocks noGrp="1"/>
          </p:cNvSpPr>
          <p:nvPr>
            <p:ph idx="1"/>
          </p:nvPr>
        </p:nvSpPr>
        <p:spPr/>
        <p:txBody>
          <a:bodyPr>
            <a:normAutofit fontScale="70000" lnSpcReduction="20000"/>
          </a:bodyPr>
          <a:lstStyle/>
          <a:p>
            <a:r>
              <a:rPr lang="fr-FR" dirty="0" smtClean="0"/>
              <a:t>1. Introduction générale au droit constitutionnel</a:t>
            </a:r>
          </a:p>
          <a:p>
            <a:r>
              <a:rPr lang="fr-FR" dirty="0" smtClean="0"/>
              <a:t>2.Le pouvoir politique, le droit, l’Etat</a:t>
            </a:r>
          </a:p>
          <a:p>
            <a:r>
              <a:rPr lang="fr-FR" dirty="0" smtClean="0"/>
              <a:t>3. La distinction, l’articulation et la limitation des pouvoirs</a:t>
            </a:r>
          </a:p>
          <a:p>
            <a:r>
              <a:rPr lang="fr-FR" dirty="0" smtClean="0"/>
              <a:t>4. Les modèles anglais et américain</a:t>
            </a:r>
          </a:p>
          <a:p>
            <a:r>
              <a:rPr lang="fr-FR" dirty="0" smtClean="0"/>
              <a:t>5. Les premières expériences constitutionnelles de la France</a:t>
            </a:r>
          </a:p>
          <a:p>
            <a:r>
              <a:rPr lang="fr-FR" dirty="0" smtClean="0"/>
              <a:t>6. Gouvernements présidentiel et parlementaire</a:t>
            </a:r>
          </a:p>
          <a:p>
            <a:r>
              <a:rPr lang="fr-FR" dirty="0" smtClean="0"/>
              <a:t>7. Les chartes constitutionnelles de 1814 et 1830</a:t>
            </a:r>
          </a:p>
          <a:p>
            <a:r>
              <a:rPr lang="fr-FR" dirty="0" smtClean="0"/>
              <a:t>8. Les II</a:t>
            </a:r>
            <a:r>
              <a:rPr lang="fr-FR" baseline="30000" dirty="0" smtClean="0"/>
              <a:t>e</a:t>
            </a:r>
            <a:r>
              <a:rPr lang="fr-FR" dirty="0" smtClean="0"/>
              <a:t> et III</a:t>
            </a:r>
            <a:r>
              <a:rPr lang="fr-FR" baseline="30000" dirty="0" smtClean="0"/>
              <a:t>e</a:t>
            </a:r>
            <a:r>
              <a:rPr lang="fr-FR" dirty="0" smtClean="0"/>
              <a:t> Républiques françaises</a:t>
            </a:r>
          </a:p>
          <a:p>
            <a:r>
              <a:rPr lang="fr-FR" dirty="0" smtClean="0"/>
              <a:t>9. Les facettes de la notion de constitution : l’ordre constitutionnel</a:t>
            </a:r>
          </a:p>
          <a:p>
            <a:r>
              <a:rPr lang="fr-FR" dirty="0" smtClean="0"/>
              <a:t>10. La justice constitutionnelle</a:t>
            </a:r>
          </a:p>
          <a:p>
            <a:r>
              <a:rPr lang="fr-FR" dirty="0" smtClean="0"/>
              <a:t>11. Un exemple de démocratie constitutionnelle : l’Allemagne</a:t>
            </a:r>
          </a:p>
          <a:p>
            <a:r>
              <a:rPr lang="fr-FR" dirty="0" smtClean="0"/>
              <a:t>12. Etat de droit et démocratie. Synthèse et révision  </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25562"/>
          </a:xfrm>
        </p:spPr>
        <p:txBody>
          <a:bodyPr>
            <a:noAutofit/>
          </a:bodyPr>
          <a:lstStyle/>
          <a:p>
            <a:r>
              <a:rPr lang="fr-FR" b="1" dirty="0" smtClean="0"/>
              <a:t>Introduction générale au droit constitutionnel</a:t>
            </a:r>
            <a:endParaRPr lang="fr-FR" b="1" dirty="0"/>
          </a:p>
        </p:txBody>
      </p:sp>
      <p:sp>
        <p:nvSpPr>
          <p:cNvPr id="3" name="Espace réservé du contenu 2"/>
          <p:cNvSpPr>
            <a:spLocks noGrp="1"/>
          </p:cNvSpPr>
          <p:nvPr>
            <p:ph idx="1"/>
          </p:nvPr>
        </p:nvSpPr>
        <p:spPr/>
        <p:txBody>
          <a:bodyPr/>
          <a:lstStyle/>
          <a:p>
            <a:pPr>
              <a:buFontTx/>
              <a:buChar char="-"/>
            </a:pPr>
            <a:endParaRPr lang="fr-FR" dirty="0" smtClean="0"/>
          </a:p>
          <a:p>
            <a:pPr>
              <a:buFontTx/>
              <a:buChar char="-"/>
            </a:pPr>
            <a:r>
              <a:rPr lang="fr-FR" dirty="0" smtClean="0"/>
              <a:t>Le Droit constitutionnel :</a:t>
            </a:r>
          </a:p>
          <a:p>
            <a:pPr>
              <a:buFontTx/>
              <a:buChar char="-"/>
            </a:pPr>
            <a:r>
              <a:rPr lang="fr-FR" dirty="0" smtClean="0"/>
              <a:t>* Ensemble d’institutions et de règles relatives à la constitution politique</a:t>
            </a:r>
          </a:p>
          <a:p>
            <a:pPr>
              <a:buFontTx/>
              <a:buChar char="-"/>
            </a:pPr>
            <a:r>
              <a:rPr lang="fr-FR" dirty="0" smtClean="0"/>
              <a:t>* Une discipline académique (1834 : Comte Rossi à Paris)</a:t>
            </a:r>
          </a:p>
          <a:p>
            <a:pPr>
              <a:buFontTx/>
              <a:buChar char="-"/>
            </a:pPr>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 </a:t>
            </a:r>
            <a:endParaRPr lang="fr-FR" dirty="0"/>
          </a:p>
        </p:txBody>
      </p:sp>
      <p:pic>
        <p:nvPicPr>
          <p:cNvPr id="4" name="Espace réservé du contenu 3" descr="PortraitRossi.png"/>
          <p:cNvPicPr>
            <a:picLocks noGrp="1" noChangeAspect="1"/>
          </p:cNvPicPr>
          <p:nvPr>
            <p:ph idx="1"/>
          </p:nvPr>
        </p:nvPicPr>
        <p:blipFill>
          <a:blip r:embed="rId2"/>
          <a:srcRect l="-53213" r="-53213"/>
          <a:stretch>
            <a:fillRect/>
          </a:stretch>
        </p:blipFill>
        <p:spPr>
          <a:xfrm>
            <a:off x="990600" y="762000"/>
            <a:ext cx="9144000" cy="5737608"/>
          </a:xfrm>
        </p:spPr>
      </p:pic>
      <p:sp>
        <p:nvSpPr>
          <p:cNvPr id="5" name="Rectangle 4"/>
          <p:cNvSpPr/>
          <p:nvPr/>
        </p:nvSpPr>
        <p:spPr>
          <a:xfrm flipV="1">
            <a:off x="838201" y="3124199"/>
            <a:ext cx="2590799" cy="646331"/>
          </a:xfrm>
          <a:prstGeom prst="rect">
            <a:avLst/>
          </a:prstGeom>
        </p:spPr>
        <p:txBody>
          <a:bodyPr wrap="square">
            <a:spAutoFit/>
          </a:bodyPr>
          <a:lstStyle/>
          <a:p>
            <a:pPr lvl="0" algn="ctr">
              <a:spcBef>
                <a:spcPct val="0"/>
              </a:spcBef>
            </a:pPr>
            <a:r>
              <a:rPr lang="fr-FR" sz="3600" dirty="0" smtClean="0">
                <a:solidFill>
                  <a:prstClr val="black"/>
                </a:solidFill>
                <a:ea typeface="+mj-ea"/>
                <a:cs typeface="+mj-cs"/>
              </a:rPr>
              <a:t> </a:t>
            </a:r>
            <a:endParaRPr lang="fr-FR" sz="3600" dirty="0">
              <a:solidFill>
                <a:prstClr val="black"/>
              </a:solidFill>
              <a:ea typeface="+mj-ea"/>
              <a:cs typeface="+mj-c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Droit / Constitution</a:t>
            </a:r>
            <a:endParaRPr lang="fr-FR" dirty="0"/>
          </a:p>
        </p:txBody>
      </p:sp>
      <p:sp>
        <p:nvSpPr>
          <p:cNvPr id="3" name="Espace réservé du contenu 2"/>
          <p:cNvSpPr>
            <a:spLocks noGrp="1"/>
          </p:cNvSpPr>
          <p:nvPr>
            <p:ph idx="1"/>
          </p:nvPr>
        </p:nvSpPr>
        <p:spPr/>
        <p:txBody>
          <a:bodyPr/>
          <a:lstStyle/>
          <a:p>
            <a:pPr>
              <a:buNone/>
            </a:pPr>
            <a:r>
              <a:rPr lang="fr-FR" dirty="0" smtClean="0"/>
              <a:t>- Le droit : science ou art ?</a:t>
            </a:r>
          </a:p>
          <a:p>
            <a:pPr>
              <a:buNone/>
            </a:pPr>
            <a:r>
              <a:rPr lang="fr-FR" dirty="0" smtClean="0"/>
              <a:t>	&gt;Ulpien (170-228 </a:t>
            </a:r>
            <a:r>
              <a:rPr lang="fr-FR" dirty="0" err="1" smtClean="0"/>
              <a:t>ap</a:t>
            </a:r>
            <a:r>
              <a:rPr lang="fr-FR" dirty="0" smtClean="0"/>
              <a:t>. J.C.) : « Jus est ars boni et </a:t>
            </a:r>
            <a:r>
              <a:rPr lang="fr-FR" dirty="0" err="1" smtClean="0"/>
              <a:t>aequi</a:t>
            </a:r>
            <a:r>
              <a:rPr lang="fr-FR" dirty="0" smtClean="0"/>
              <a:t> »</a:t>
            </a:r>
          </a:p>
          <a:p>
            <a:pPr>
              <a:buFontTx/>
              <a:buChar char="-"/>
            </a:pPr>
            <a:endParaRPr lang="fr-FR" dirty="0" smtClean="0"/>
          </a:p>
          <a:p>
            <a:pPr>
              <a:buFontTx/>
              <a:buChar char="-"/>
            </a:pPr>
            <a:r>
              <a:rPr lang="fr-FR" dirty="0" smtClean="0"/>
              <a:t>Droit et morale</a:t>
            </a:r>
          </a:p>
          <a:p>
            <a:pPr>
              <a:buFontTx/>
              <a:buChar char="-"/>
            </a:pPr>
            <a:endParaRPr lang="fr-FR" dirty="0" smtClean="0"/>
          </a:p>
          <a:p>
            <a:pPr>
              <a:buFontTx/>
              <a:buChar char="-"/>
            </a:pPr>
            <a:r>
              <a:rPr lang="fr-FR" dirty="0" smtClean="0"/>
              <a:t>Constitution : un objet complexe entre forme et matière</a:t>
            </a: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30362"/>
          </a:xfrm>
        </p:spPr>
        <p:txBody>
          <a:bodyPr>
            <a:normAutofit fontScale="90000"/>
          </a:bodyPr>
          <a:lstStyle/>
          <a:p>
            <a:r>
              <a:rPr lang="fr-FR" dirty="0" smtClean="0"/>
              <a:t>1. Le droit constitutionnel, l’une des branches du droit public</a:t>
            </a:r>
            <a:br>
              <a:rPr lang="fr-FR" dirty="0" smtClean="0"/>
            </a:br>
            <a:endParaRPr lang="fr-FR" dirty="0"/>
          </a:p>
        </p:txBody>
      </p:sp>
      <p:sp>
        <p:nvSpPr>
          <p:cNvPr id="3" name="Espace réservé du contenu 2"/>
          <p:cNvSpPr>
            <a:spLocks noGrp="1"/>
          </p:cNvSpPr>
          <p:nvPr>
            <p:ph idx="1"/>
          </p:nvPr>
        </p:nvSpPr>
        <p:spPr>
          <a:xfrm>
            <a:off x="457200" y="1905000"/>
            <a:ext cx="8229600" cy="4221163"/>
          </a:xfrm>
        </p:spPr>
        <p:txBody>
          <a:bodyPr>
            <a:normAutofit lnSpcReduction="10000"/>
          </a:bodyPr>
          <a:lstStyle/>
          <a:p>
            <a:r>
              <a:rPr lang="fr-FR" dirty="0" smtClean="0"/>
              <a:t>Ulpien (170-228 </a:t>
            </a:r>
            <a:r>
              <a:rPr lang="fr-FR" dirty="0" err="1" smtClean="0"/>
              <a:t>ap</a:t>
            </a:r>
            <a:r>
              <a:rPr lang="fr-FR" dirty="0" smtClean="0"/>
              <a:t>. J.C.) : </a:t>
            </a:r>
          </a:p>
          <a:p>
            <a:pPr>
              <a:buNone/>
            </a:pPr>
            <a:r>
              <a:rPr lang="fr-FR" i="1" dirty="0" err="1" smtClean="0"/>
              <a:t>Publicum</a:t>
            </a:r>
            <a:r>
              <a:rPr lang="fr-FR" i="1" dirty="0" smtClean="0"/>
              <a:t> </a:t>
            </a:r>
            <a:r>
              <a:rPr lang="fr-FR" i="1" dirty="0" err="1" smtClean="0"/>
              <a:t>ius</a:t>
            </a:r>
            <a:r>
              <a:rPr lang="fr-FR" i="1" dirty="0" smtClean="0"/>
              <a:t> est quod ad </a:t>
            </a:r>
            <a:r>
              <a:rPr lang="fr-FR" i="1" dirty="0" err="1" smtClean="0"/>
              <a:t>statum</a:t>
            </a:r>
            <a:r>
              <a:rPr lang="fr-FR" i="1" dirty="0" smtClean="0"/>
              <a:t> </a:t>
            </a:r>
            <a:r>
              <a:rPr lang="fr-FR" i="1" dirty="0" err="1" smtClean="0"/>
              <a:t>rei</a:t>
            </a:r>
            <a:r>
              <a:rPr lang="fr-FR" i="1" dirty="0" smtClean="0"/>
              <a:t> </a:t>
            </a:r>
            <a:r>
              <a:rPr lang="fr-FR" i="1" dirty="0" err="1" smtClean="0"/>
              <a:t>Romanae</a:t>
            </a:r>
            <a:r>
              <a:rPr lang="fr-FR" i="1" dirty="0" smtClean="0"/>
              <a:t> </a:t>
            </a:r>
            <a:r>
              <a:rPr lang="fr-FR" i="1" dirty="0" err="1" smtClean="0"/>
              <a:t>spectat</a:t>
            </a:r>
            <a:endParaRPr lang="fr-FR" i="1" dirty="0" smtClean="0"/>
          </a:p>
          <a:p>
            <a:endParaRPr lang="fr-FR" dirty="0" smtClean="0"/>
          </a:p>
          <a:p>
            <a:r>
              <a:rPr lang="fr-FR" dirty="0" smtClean="0"/>
              <a:t>Droit privé (individus): droit civil, commercial, propriété intellectuelle, des sociétés,…</a:t>
            </a:r>
          </a:p>
          <a:p>
            <a:r>
              <a:rPr lang="fr-FR" dirty="0" smtClean="0"/>
              <a:t>Droit public (Etat): constitutionnel, administratif, financier,…</a:t>
            </a:r>
          </a:p>
          <a:p>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2. Un droit politique</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pPr>
              <a:buFontTx/>
              <a:buChar char="-"/>
            </a:pPr>
            <a:r>
              <a:rPr lang="fr-FR" i="1" dirty="0" smtClean="0"/>
              <a:t>Polis</a:t>
            </a:r>
            <a:r>
              <a:rPr lang="fr-FR" dirty="0" smtClean="0"/>
              <a:t> : la cité</a:t>
            </a:r>
          </a:p>
          <a:p>
            <a:pPr>
              <a:buFontTx/>
              <a:buChar char="-"/>
            </a:pPr>
            <a:endParaRPr lang="fr-FR" dirty="0" smtClean="0"/>
          </a:p>
          <a:p>
            <a:pPr>
              <a:buFontTx/>
              <a:buChar char="-"/>
            </a:pPr>
            <a:r>
              <a:rPr lang="fr-FR" i="1" dirty="0" err="1" smtClean="0"/>
              <a:t>Politeia</a:t>
            </a:r>
            <a:r>
              <a:rPr lang="fr-FR" dirty="0" smtClean="0"/>
              <a:t> (Aristote)</a:t>
            </a:r>
          </a:p>
          <a:p>
            <a:pPr>
              <a:buFontTx/>
              <a:buChar char="-"/>
            </a:pPr>
            <a:endParaRPr lang="fr-FR" dirty="0" smtClean="0"/>
          </a:p>
          <a:p>
            <a:pPr>
              <a:buFontTx/>
              <a:buChar char="-"/>
            </a:pPr>
            <a:r>
              <a:rPr lang="fr-FR" dirty="0" smtClean="0"/>
              <a:t>Montesquieu, J.-J. Rousseau</a:t>
            </a:r>
          </a:p>
          <a:p>
            <a:pPr>
              <a:buFontTx/>
              <a:buChar char="-"/>
            </a:pPr>
            <a:endParaRPr lang="fr-FR" dirty="0" smtClean="0"/>
          </a:p>
          <a:p>
            <a:pPr>
              <a:buFontTx/>
              <a:buChar char="-"/>
            </a:pPr>
            <a:r>
              <a:rPr lang="fr-FR" dirty="0" smtClean="0"/>
              <a:t>Le pouvoir politique : une puissance reconnue de domination humaine</a:t>
            </a:r>
          </a:p>
          <a:p>
            <a:pPr>
              <a:buFontTx/>
              <a:buChar char="-"/>
            </a:pP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2162"/>
          </a:xfrm>
        </p:spPr>
        <p:txBody>
          <a:bodyPr/>
          <a:lstStyle/>
          <a:p>
            <a:r>
              <a:rPr lang="fr-FR" dirty="0" smtClean="0"/>
              <a:t>Droit politique</a:t>
            </a:r>
            <a:endParaRPr lang="fr-FR" dirty="0"/>
          </a:p>
        </p:txBody>
      </p:sp>
      <p:sp>
        <p:nvSpPr>
          <p:cNvPr id="3" name="Espace réservé du contenu 2"/>
          <p:cNvSpPr>
            <a:spLocks noGrp="1"/>
          </p:cNvSpPr>
          <p:nvPr>
            <p:ph idx="1"/>
          </p:nvPr>
        </p:nvSpPr>
        <p:spPr>
          <a:xfrm>
            <a:off x="457200" y="1600200"/>
            <a:ext cx="8229600" cy="4525963"/>
          </a:xfrm>
        </p:spPr>
        <p:txBody>
          <a:bodyPr/>
          <a:lstStyle/>
          <a:p>
            <a:pPr>
              <a:buFontTx/>
              <a:buChar char="-"/>
            </a:pPr>
            <a:r>
              <a:rPr lang="fr-FR" dirty="0" smtClean="0"/>
              <a:t>Un droit produit par la volonté politique humaine</a:t>
            </a:r>
          </a:p>
          <a:p>
            <a:pPr>
              <a:buFontTx/>
              <a:buChar char="-"/>
            </a:pPr>
            <a:endParaRPr lang="fr-FR" dirty="0" smtClean="0"/>
          </a:p>
          <a:p>
            <a:pPr>
              <a:buFontTx/>
              <a:buChar char="-"/>
            </a:pPr>
            <a:r>
              <a:rPr lang="fr-FR" dirty="0" smtClean="0"/>
              <a:t>Un droit fabriqué par ceux-là même auxquels il s’applique (Eugène Pierre)</a:t>
            </a:r>
          </a:p>
          <a:p>
            <a:pPr>
              <a:buFontTx/>
              <a:buChar char="-"/>
            </a:pPr>
            <a:endParaRPr lang="fr-FR" dirty="0" smtClean="0"/>
          </a:p>
          <a:p>
            <a:pPr>
              <a:buFontTx/>
              <a:buChar char="-"/>
            </a:pPr>
            <a:r>
              <a:rPr lang="fr-FR" dirty="0" smtClean="0"/>
              <a:t>Un droit au service de la liberté politique : le constitutionnalisme libéral </a:t>
            </a:r>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239962"/>
          </a:xfrm>
        </p:spPr>
        <p:txBody>
          <a:bodyPr>
            <a:normAutofit/>
          </a:bodyPr>
          <a:lstStyle/>
          <a:p>
            <a:r>
              <a:rPr lang="fr-FR" dirty="0" smtClean="0"/>
              <a:t>3. Un ensemble d’institutions et de règles d’encadrement </a:t>
            </a:r>
            <a:endParaRPr lang="fr-FR" dirty="0"/>
          </a:p>
        </p:txBody>
      </p:sp>
      <p:sp>
        <p:nvSpPr>
          <p:cNvPr id="3" name="Espace réservé du contenu 2"/>
          <p:cNvSpPr>
            <a:spLocks noGrp="1"/>
          </p:cNvSpPr>
          <p:nvPr>
            <p:ph idx="1"/>
          </p:nvPr>
        </p:nvSpPr>
        <p:spPr>
          <a:xfrm>
            <a:off x="457200" y="2514600"/>
            <a:ext cx="8229600" cy="3611563"/>
          </a:xfrm>
        </p:spPr>
        <p:txBody>
          <a:bodyPr>
            <a:normAutofit/>
          </a:bodyPr>
          <a:lstStyle/>
          <a:p>
            <a:pPr>
              <a:buNone/>
            </a:pPr>
            <a:r>
              <a:rPr lang="fr-FR" dirty="0" smtClean="0"/>
              <a:t>a) Les institutions</a:t>
            </a:r>
          </a:p>
          <a:p>
            <a:pPr>
              <a:buNone/>
            </a:pPr>
            <a:r>
              <a:rPr lang="fr-FR" dirty="0" smtClean="0"/>
              <a:t>b) Les règles</a:t>
            </a:r>
          </a:p>
          <a:p>
            <a:pPr>
              <a:buNone/>
            </a:pPr>
            <a:r>
              <a:rPr lang="fr-FR" dirty="0" smtClean="0"/>
              <a:t>c) Un droit d’encadrement</a:t>
            </a:r>
          </a:p>
          <a:p>
            <a:pPr>
              <a:buNone/>
            </a:pPr>
            <a:r>
              <a:rPr lang="fr-FR" dirty="0" smtClean="0"/>
              <a:t>- Habilitation</a:t>
            </a:r>
          </a:p>
          <a:p>
            <a:pPr>
              <a:buNone/>
            </a:pPr>
            <a:r>
              <a:rPr lang="fr-FR" dirty="0" smtClean="0"/>
              <a:t>-  Compétence discrétionnaire ou liée</a:t>
            </a:r>
          </a:p>
          <a:p>
            <a:pPr>
              <a:buNone/>
            </a:pPr>
            <a:r>
              <a:rPr lang="fr-FR" dirty="0" smtClean="0"/>
              <a:t>- Incomplétude</a:t>
            </a: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4. Légalité et légitimité</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dirty="0" smtClean="0"/>
              <a:t>- </a:t>
            </a:r>
            <a:r>
              <a:rPr lang="fr-FR" b="1" u="sng" dirty="0" smtClean="0"/>
              <a:t>Légalité</a:t>
            </a:r>
            <a:r>
              <a:rPr lang="fr-FR" dirty="0" smtClean="0"/>
              <a:t> (</a:t>
            </a:r>
            <a:r>
              <a:rPr lang="fr-FR" i="1" dirty="0" err="1" smtClean="0"/>
              <a:t>lex</a:t>
            </a:r>
            <a:r>
              <a:rPr lang="fr-FR" dirty="0" smtClean="0"/>
              <a:t> = loi) : ce qui est conforme au droit en vigueur</a:t>
            </a:r>
          </a:p>
          <a:p>
            <a:pPr>
              <a:buNone/>
            </a:pPr>
            <a:r>
              <a:rPr lang="fr-FR" dirty="0" err="1" smtClean="0">
                <a:sym typeface="Wingdings"/>
              </a:rPr>
              <a:t></a:t>
            </a:r>
            <a:r>
              <a:rPr lang="fr-FR" dirty="0" smtClean="0">
                <a:sym typeface="Wingdings"/>
              </a:rPr>
              <a:t> </a:t>
            </a:r>
            <a:r>
              <a:rPr lang="fr-FR" dirty="0" smtClean="0"/>
              <a:t>Etat de droit, </a:t>
            </a:r>
            <a:r>
              <a:rPr lang="fr-FR" i="1" dirty="0" err="1" smtClean="0"/>
              <a:t>Rechtsstaat</a:t>
            </a:r>
            <a:r>
              <a:rPr lang="fr-FR" dirty="0" smtClean="0"/>
              <a:t>, </a:t>
            </a:r>
            <a:r>
              <a:rPr lang="fr-FR" i="1" dirty="0" err="1" smtClean="0"/>
              <a:t>Rule</a:t>
            </a:r>
            <a:r>
              <a:rPr lang="fr-FR" i="1" dirty="0" smtClean="0"/>
              <a:t> of Law</a:t>
            </a:r>
          </a:p>
          <a:p>
            <a:pPr>
              <a:buNone/>
            </a:pPr>
            <a:r>
              <a:rPr lang="fr-FR" dirty="0" smtClean="0"/>
              <a:t>-&gt;Aspect formel et aspect substantiel</a:t>
            </a:r>
          </a:p>
          <a:p>
            <a:endParaRPr lang="fr-FR" dirty="0" smtClean="0"/>
          </a:p>
          <a:p>
            <a:pPr>
              <a:buFontTx/>
              <a:buChar char="-"/>
            </a:pPr>
            <a:r>
              <a:rPr lang="fr-FR" b="1" u="sng" dirty="0" smtClean="0"/>
              <a:t>Légitimité</a:t>
            </a:r>
            <a:r>
              <a:rPr lang="fr-FR" dirty="0" smtClean="0"/>
              <a:t> (</a:t>
            </a:r>
            <a:r>
              <a:rPr lang="fr-FR" i="1" dirty="0" err="1" smtClean="0"/>
              <a:t>legitimus</a:t>
            </a:r>
            <a:r>
              <a:rPr lang="fr-FR" dirty="0" smtClean="0"/>
              <a:t> : conforme aux lois ; juste, convenable) : qualité du pouvoir de domination</a:t>
            </a:r>
          </a:p>
          <a:p>
            <a:pPr>
              <a:buNone/>
            </a:pPr>
            <a:r>
              <a:rPr lang="fr-FR" dirty="0" err="1" smtClean="0">
                <a:sym typeface="Wingdings"/>
              </a:rPr>
              <a:t>Traditionnelle</a:t>
            </a:r>
            <a:r>
              <a:rPr lang="fr-FR" dirty="0" smtClean="0">
                <a:sym typeface="Wingdings"/>
              </a:rPr>
              <a:t>, théocratique, démocratique</a:t>
            </a:r>
            <a:endParaRPr lang="fr-FR" dirty="0" smtClean="0"/>
          </a:p>
          <a:p>
            <a:pPr>
              <a:buNone/>
            </a:pPr>
            <a:r>
              <a:rPr lang="fr-FR" dirty="0" smtClean="0"/>
              <a:t>-&gt;Aspect substantiel et subjectif : idée d’acceptation, de consentement (direct ou non) ; conformité aux valeurs d’une époque (variable) ?</a:t>
            </a: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Leçon n°2 : Le pouvoir politique, le droit, l’Etat</a:t>
            </a:r>
            <a:endParaRPr lang="fr-FR" dirty="0"/>
          </a:p>
        </p:txBody>
      </p:sp>
      <p:sp>
        <p:nvSpPr>
          <p:cNvPr id="3" name="Espace réservé du contenu 2"/>
          <p:cNvSpPr>
            <a:spLocks noGrp="1"/>
          </p:cNvSpPr>
          <p:nvPr>
            <p:ph idx="1"/>
          </p:nvPr>
        </p:nvSpPr>
        <p:spPr/>
        <p:txBody>
          <a:bodyPr>
            <a:normAutofit/>
          </a:bodyPr>
          <a:lstStyle/>
          <a:p>
            <a:pPr>
              <a:buNone/>
            </a:pPr>
            <a:r>
              <a:rPr lang="fr-FR" b="1" dirty="0" smtClean="0"/>
              <a:t>§1. L’institutionnalisation du pouvoir politique par le droit</a:t>
            </a:r>
          </a:p>
          <a:p>
            <a:pPr>
              <a:buNone/>
            </a:pPr>
            <a:endParaRPr lang="fr-FR" b="1" dirty="0" smtClean="0"/>
          </a:p>
          <a:p>
            <a:pPr>
              <a:buNone/>
            </a:pPr>
            <a:r>
              <a:rPr lang="fr-FR" u="sng" dirty="0" smtClean="0"/>
              <a:t>A. Une puissance de domination : le pouvoir politique</a:t>
            </a:r>
          </a:p>
          <a:p>
            <a:pPr>
              <a:buNone/>
            </a:pPr>
            <a:r>
              <a:rPr lang="fr-FR" sz="3027" dirty="0" smtClean="0"/>
              <a:t>- Pouvoir = domination : une question de fait</a:t>
            </a:r>
          </a:p>
          <a:p>
            <a:pPr>
              <a:buFontTx/>
              <a:buChar char="-"/>
            </a:pPr>
            <a:r>
              <a:rPr lang="fr-FR" sz="3027" dirty="0" smtClean="0"/>
              <a:t>Comment devient-elle de droit ?</a:t>
            </a:r>
          </a:p>
          <a:p>
            <a:pPr>
              <a:buFontTx/>
              <a:buChar char="-"/>
            </a:pPr>
            <a:r>
              <a:rPr lang="fr-FR" sz="3027" dirty="0" smtClean="0"/>
              <a:t>&lt;=&gt; un processus d’institutionnalisation</a:t>
            </a:r>
          </a:p>
          <a:p>
            <a:pPr>
              <a:buFontTx/>
              <a:buChar char="-"/>
            </a:pPr>
            <a:endParaRPr lang="fr-FR"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25562"/>
          </a:xfrm>
        </p:spPr>
        <p:txBody>
          <a:bodyPr>
            <a:normAutofit fontScale="90000"/>
          </a:bodyPr>
          <a:lstStyle/>
          <a:p>
            <a:r>
              <a:rPr lang="fr-FR" u="sng" dirty="0" smtClean="0"/>
              <a:t>B. La médiation par les institutions politiques</a:t>
            </a:r>
            <a:br>
              <a:rPr lang="fr-FR" u="sng" dirty="0" smtClean="0"/>
            </a:br>
            <a:endParaRPr lang="fr-FR" dirty="0"/>
          </a:p>
        </p:txBody>
      </p:sp>
      <p:sp>
        <p:nvSpPr>
          <p:cNvPr id="3" name="Espace réservé du contenu 2"/>
          <p:cNvSpPr>
            <a:spLocks noGrp="1"/>
          </p:cNvSpPr>
          <p:nvPr>
            <p:ph idx="1"/>
          </p:nvPr>
        </p:nvSpPr>
        <p:spPr/>
        <p:txBody>
          <a:bodyPr>
            <a:normAutofit fontScale="92500" lnSpcReduction="10000"/>
          </a:bodyPr>
          <a:lstStyle/>
          <a:p>
            <a:pPr>
              <a:buFontTx/>
              <a:buChar char="-"/>
            </a:pPr>
            <a:r>
              <a:rPr lang="fr-FR" dirty="0" smtClean="0"/>
              <a:t>Institutions: des créations humaines détachées de leurs auteurs</a:t>
            </a:r>
          </a:p>
          <a:p>
            <a:pPr>
              <a:buFontTx/>
              <a:buChar char="-"/>
            </a:pPr>
            <a:r>
              <a:rPr lang="fr-FR" b="1" dirty="0" err="1" smtClean="0"/>
              <a:t>Institutions-personnes</a:t>
            </a:r>
            <a:r>
              <a:rPr lang="fr-FR" b="1" dirty="0" smtClean="0"/>
              <a:t> : </a:t>
            </a:r>
          </a:p>
          <a:p>
            <a:pPr>
              <a:buNone/>
            </a:pPr>
            <a:r>
              <a:rPr lang="fr-FR" sz="2800" dirty="0" smtClean="0"/>
              <a:t>&gt;organes étatiques (ex: parlement, gouvernement, tribunaux,…) </a:t>
            </a:r>
          </a:p>
          <a:p>
            <a:pPr>
              <a:buNone/>
            </a:pPr>
            <a:r>
              <a:rPr lang="fr-FR" sz="2800" dirty="0" smtClean="0"/>
              <a:t>&gt; institutions non étatiques (ex.: partis politiques)</a:t>
            </a:r>
          </a:p>
          <a:p>
            <a:pPr>
              <a:buFontTx/>
              <a:buChar char="-"/>
            </a:pPr>
            <a:r>
              <a:rPr lang="fr-FR" b="1" dirty="0" err="1" smtClean="0"/>
              <a:t>Institutions-choses</a:t>
            </a:r>
            <a:r>
              <a:rPr lang="fr-FR" dirty="0" smtClean="0"/>
              <a:t> </a:t>
            </a:r>
            <a:r>
              <a:rPr lang="fr-FR" sz="2800" dirty="0" smtClean="0"/>
              <a:t>(fonctions, mécanismes, idées, principes, valeurs)</a:t>
            </a:r>
          </a:p>
          <a:p>
            <a:r>
              <a:rPr lang="fr-FR" dirty="0" err="1" smtClean="0"/>
              <a:t>-</a:t>
            </a:r>
            <a:r>
              <a:rPr lang="fr-FR" b="1" dirty="0" err="1" smtClean="0"/>
              <a:t>Les</a:t>
            </a:r>
            <a:r>
              <a:rPr lang="fr-FR" b="1" dirty="0" smtClean="0"/>
              <a:t> institutions créent le droit </a:t>
            </a:r>
            <a:r>
              <a:rPr lang="fr-FR" dirty="0" smtClean="0"/>
              <a:t>(fonctions =&gt; compétences juridiques =&gt; actes et règles)</a:t>
            </a:r>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57200"/>
            <a:ext cx="8229600" cy="762000"/>
          </a:xfrm>
        </p:spPr>
        <p:txBody>
          <a:bodyPr>
            <a:normAutofit fontScale="90000"/>
          </a:bodyPr>
          <a:lstStyle/>
          <a:p>
            <a:r>
              <a:rPr lang="fr-FR" sz="3556" u="sng" dirty="0" smtClean="0"/>
              <a:t>C. Les règles de droit</a:t>
            </a:r>
            <a:r>
              <a:rPr lang="fr-FR" u="sng" dirty="0" smtClean="0"/>
              <a:t/>
            </a:r>
            <a:br>
              <a:rPr lang="fr-FR" u="sng" dirty="0" smtClean="0"/>
            </a:br>
            <a:endParaRPr lang="fr-FR" dirty="0"/>
          </a:p>
        </p:txBody>
      </p:sp>
      <p:sp>
        <p:nvSpPr>
          <p:cNvPr id="3" name="Espace réservé du contenu 2"/>
          <p:cNvSpPr>
            <a:spLocks noGrp="1"/>
          </p:cNvSpPr>
          <p:nvPr>
            <p:ph idx="1"/>
          </p:nvPr>
        </p:nvSpPr>
        <p:spPr>
          <a:xfrm>
            <a:off x="457200" y="1219200"/>
            <a:ext cx="8229600" cy="4906963"/>
          </a:xfrm>
        </p:spPr>
        <p:txBody>
          <a:bodyPr>
            <a:normAutofit fontScale="92500" lnSpcReduction="20000"/>
          </a:bodyPr>
          <a:lstStyle/>
          <a:p>
            <a:pPr>
              <a:buFontTx/>
              <a:buChar char="-"/>
            </a:pPr>
            <a:r>
              <a:rPr lang="fr-FR" dirty="0" smtClean="0"/>
              <a:t>Les règles juridiques sont </a:t>
            </a:r>
            <a:r>
              <a:rPr lang="fr-FR" u="sng" dirty="0" smtClean="0"/>
              <a:t>produites par les </a:t>
            </a:r>
            <a:r>
              <a:rPr lang="fr-FR" u="sng" dirty="0" err="1" smtClean="0"/>
              <a:t>institutions-personnes</a:t>
            </a:r>
            <a:endParaRPr lang="fr-FR" u="sng" dirty="0" smtClean="0"/>
          </a:p>
          <a:p>
            <a:pPr>
              <a:buFontTx/>
              <a:buChar char="-"/>
            </a:pPr>
            <a:r>
              <a:rPr lang="fr-FR" u="sng" dirty="0" smtClean="0"/>
              <a:t>Multiplicité et variété des règles juridiques</a:t>
            </a:r>
          </a:p>
          <a:p>
            <a:pPr>
              <a:buNone/>
            </a:pPr>
            <a:r>
              <a:rPr lang="fr-FR" dirty="0" smtClean="0"/>
              <a:t>(écrites, non écrites ; générales, particulières)</a:t>
            </a:r>
          </a:p>
          <a:p>
            <a:pPr>
              <a:buNone/>
            </a:pPr>
            <a:r>
              <a:rPr lang="fr-FR" dirty="0" smtClean="0"/>
              <a:t>(interdire, commander, autoriser)</a:t>
            </a:r>
          </a:p>
          <a:p>
            <a:pPr>
              <a:buFontTx/>
              <a:buChar char="-"/>
            </a:pPr>
            <a:r>
              <a:rPr lang="fr-FR" u="sng" dirty="0" smtClean="0"/>
              <a:t>Besoin d’ordonner les règles : les formes</a:t>
            </a:r>
          </a:p>
          <a:p>
            <a:pPr>
              <a:buNone/>
            </a:pPr>
            <a:r>
              <a:rPr lang="fr-FR" dirty="0" smtClean="0"/>
              <a:t>(Impératif de validité : régularité formelle)</a:t>
            </a:r>
          </a:p>
          <a:p>
            <a:pPr>
              <a:buFontTx/>
              <a:buChar char="-"/>
            </a:pPr>
            <a:r>
              <a:rPr lang="fr-FR" u="sng" dirty="0" smtClean="0"/>
              <a:t>Besoin de coordonner les règles :</a:t>
            </a:r>
          </a:p>
          <a:p>
            <a:pPr>
              <a:buNone/>
            </a:pPr>
            <a:r>
              <a:rPr lang="fr-FR" dirty="0" smtClean="0"/>
              <a:t>*par le temps, par la hiérarchie</a:t>
            </a:r>
          </a:p>
          <a:p>
            <a:pPr>
              <a:buNone/>
            </a:pPr>
            <a:r>
              <a:rPr lang="fr-FR" dirty="0" smtClean="0"/>
              <a:t>*Impératif de conformité (matérielle : le contenu)</a:t>
            </a:r>
          </a:p>
          <a:p>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792162"/>
          </a:xfrm>
        </p:spPr>
        <p:txBody>
          <a:bodyPr>
            <a:normAutofit/>
          </a:bodyPr>
          <a:lstStyle/>
          <a:p>
            <a:r>
              <a:rPr lang="fr-FR" sz="2800" dirty="0" smtClean="0"/>
              <a:t>Leçon n°2</a:t>
            </a:r>
            <a:endParaRPr lang="fr-FR" sz="2800" dirty="0"/>
          </a:p>
        </p:txBody>
      </p:sp>
      <p:sp>
        <p:nvSpPr>
          <p:cNvPr id="3" name="Espace réservé du contenu 2"/>
          <p:cNvSpPr>
            <a:spLocks noGrp="1"/>
          </p:cNvSpPr>
          <p:nvPr>
            <p:ph idx="1"/>
          </p:nvPr>
        </p:nvSpPr>
        <p:spPr>
          <a:xfrm>
            <a:off x="457200" y="792162"/>
            <a:ext cx="8229600" cy="5334001"/>
          </a:xfrm>
        </p:spPr>
        <p:txBody>
          <a:bodyPr>
            <a:normAutofit fontScale="77500" lnSpcReduction="20000"/>
          </a:bodyPr>
          <a:lstStyle/>
          <a:p>
            <a:pPr>
              <a:buNone/>
            </a:pPr>
            <a:r>
              <a:rPr lang="fr-FR" sz="4000" b="1" dirty="0" smtClean="0"/>
              <a:t>§ 2. La forme moderne du pouvoir institutionnalisé : l’Etat souverain</a:t>
            </a:r>
          </a:p>
          <a:p>
            <a:pPr>
              <a:buNone/>
            </a:pPr>
            <a:endParaRPr lang="fr-FR" dirty="0" smtClean="0"/>
          </a:p>
          <a:p>
            <a:pPr marL="514350" indent="-514350">
              <a:buAutoNum type="alphaUcPeriod"/>
            </a:pPr>
            <a:r>
              <a:rPr lang="fr-FR" b="1" dirty="0" smtClean="0"/>
              <a:t>Du monde des Anciens à l’Etat moderne : l’invention de la souveraineté</a:t>
            </a:r>
          </a:p>
          <a:p>
            <a:pPr>
              <a:buNone/>
            </a:pPr>
            <a:r>
              <a:rPr lang="fr-FR" dirty="0" smtClean="0"/>
              <a:t>- La sécularisation du pouvoir</a:t>
            </a:r>
          </a:p>
          <a:p>
            <a:pPr>
              <a:buNone/>
            </a:pPr>
            <a:r>
              <a:rPr lang="fr-FR" dirty="0" smtClean="0"/>
              <a:t>- La dépersonnalisation du pouvoir : personnalité juridique (permet la continuité du pouvoir)</a:t>
            </a:r>
          </a:p>
          <a:p>
            <a:pPr>
              <a:buNone/>
            </a:pPr>
            <a:r>
              <a:rPr lang="fr-FR" dirty="0" smtClean="0"/>
              <a:t>- La concentration du pouvoir (Monopole de la contrainte légitime) (Max Weber)</a:t>
            </a:r>
          </a:p>
          <a:p>
            <a:pPr>
              <a:buNone/>
            </a:pPr>
            <a:r>
              <a:rPr lang="fr-FR" dirty="0" smtClean="0"/>
              <a:t>- Le droit, instrument : le commandement par la loi (Bodin)</a:t>
            </a:r>
          </a:p>
          <a:p>
            <a:pPr>
              <a:buNone/>
            </a:pPr>
            <a:r>
              <a:rPr lang="fr-FR" dirty="0" smtClean="0"/>
              <a:t>- Souveraineté interne</a:t>
            </a:r>
          </a:p>
          <a:p>
            <a:pPr>
              <a:buNone/>
            </a:pPr>
            <a:r>
              <a:rPr lang="fr-FR" dirty="0" smtClean="0"/>
              <a:t>- Souveraineté externe</a:t>
            </a:r>
          </a:p>
          <a:p>
            <a:pPr marL="514350" indent="-514350">
              <a:buNone/>
            </a:pPr>
            <a:endParaRPr lang="fr-FR" dirty="0" smtClean="0"/>
          </a:p>
          <a:p>
            <a:pPr marL="514350" indent="-514350">
              <a:buAutoNum type="alphaUcPeriod"/>
            </a:pPr>
            <a:endParaRPr lang="fr-FR" dirty="0" smtClean="0"/>
          </a:p>
          <a:p>
            <a:pPr marL="514350" indent="-514350">
              <a:buNone/>
            </a:pPr>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349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609600"/>
            <a:ext cx="8229600" cy="5516563"/>
          </a:xfrm>
        </p:spPr>
        <p:txBody>
          <a:bodyPr/>
          <a:lstStyle/>
          <a:p>
            <a:pPr>
              <a:buNone/>
            </a:pPr>
            <a:r>
              <a:rPr lang="fr-FR" dirty="0" smtClean="0"/>
              <a:t>Jean Bodin (1529-1596)</a:t>
            </a:r>
          </a:p>
          <a:p>
            <a:endParaRPr lang="fr-FR" dirty="0"/>
          </a:p>
        </p:txBody>
      </p:sp>
      <p:pic>
        <p:nvPicPr>
          <p:cNvPr id="4" name="Image 3"/>
          <p:cNvPicPr/>
          <p:nvPr/>
        </p:nvPicPr>
        <p:blipFill>
          <a:blip r:embed="rId2"/>
          <a:srcRect/>
          <a:stretch>
            <a:fillRect/>
          </a:stretch>
        </p:blipFill>
        <p:spPr bwMode="auto">
          <a:xfrm>
            <a:off x="3886200" y="1401763"/>
            <a:ext cx="4635015" cy="47244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B. La structuration du corps politique : de l’Etat unitaire aux formes composées</a:t>
            </a:r>
            <a:endParaRPr lang="fr-FR" sz="3200" b="1" dirty="0"/>
          </a:p>
        </p:txBody>
      </p:sp>
      <p:sp>
        <p:nvSpPr>
          <p:cNvPr id="3" name="Espace réservé du contenu 2"/>
          <p:cNvSpPr>
            <a:spLocks noGrp="1"/>
          </p:cNvSpPr>
          <p:nvPr>
            <p:ph idx="1"/>
          </p:nvPr>
        </p:nvSpPr>
        <p:spPr/>
        <p:txBody>
          <a:bodyPr>
            <a:normAutofit fontScale="92500"/>
          </a:bodyPr>
          <a:lstStyle/>
          <a:p>
            <a:pPr>
              <a:buNone/>
            </a:pPr>
            <a:r>
              <a:rPr lang="fr-FR" dirty="0" smtClean="0"/>
              <a:t>a) L’Etat unitaire</a:t>
            </a:r>
          </a:p>
          <a:p>
            <a:pPr>
              <a:buNone/>
            </a:pPr>
            <a:r>
              <a:rPr lang="fr-FR" dirty="0" smtClean="0"/>
              <a:t>b) L’Etat régional (ou régionaliste)</a:t>
            </a:r>
          </a:p>
          <a:p>
            <a:pPr>
              <a:buNone/>
            </a:pPr>
            <a:r>
              <a:rPr lang="fr-FR" dirty="0" smtClean="0"/>
              <a:t>c) L’Etat fédéral</a:t>
            </a:r>
          </a:p>
          <a:p>
            <a:pPr>
              <a:buNone/>
            </a:pPr>
            <a:r>
              <a:rPr lang="fr-FR" dirty="0" smtClean="0"/>
              <a:t>d) Les formes composites</a:t>
            </a:r>
          </a:p>
          <a:p>
            <a:pPr>
              <a:buNone/>
            </a:pPr>
            <a:r>
              <a:rPr lang="fr-FR" dirty="0" smtClean="0"/>
              <a:t>- La confédération d’Etats</a:t>
            </a:r>
          </a:p>
          <a:p>
            <a:pPr>
              <a:buFontTx/>
              <a:buChar char="-"/>
            </a:pPr>
            <a:r>
              <a:rPr lang="fr-FR" dirty="0" smtClean="0"/>
              <a:t>La fédération (forme intermédiaire entre confédération et Etat fédéral ?)</a:t>
            </a:r>
          </a:p>
          <a:p>
            <a:pPr>
              <a:buFontTx/>
              <a:buChar char="-"/>
            </a:pPr>
            <a:r>
              <a:rPr lang="fr-FR" dirty="0" smtClean="0"/>
              <a:t>ex: </a:t>
            </a:r>
            <a:r>
              <a:rPr lang="fr-FR" i="1" dirty="0" err="1" smtClean="0"/>
              <a:t>Deutscher</a:t>
            </a:r>
            <a:r>
              <a:rPr lang="fr-FR" i="1" dirty="0" smtClean="0"/>
              <a:t> Bund </a:t>
            </a:r>
            <a:r>
              <a:rPr lang="fr-FR" dirty="0" smtClean="0"/>
              <a:t>1815-1866, U.S.A avant 1865</a:t>
            </a:r>
          </a:p>
          <a:p>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858962"/>
          </a:xfrm>
        </p:spPr>
        <p:txBody>
          <a:bodyPr>
            <a:normAutofit/>
          </a:bodyPr>
          <a:lstStyle/>
          <a:p>
            <a:r>
              <a:rPr lang="fr-FR" sz="4000" b="1" dirty="0" smtClean="0"/>
              <a:t>Leçons n°3-4 : Le constitutionnalisme libéral</a:t>
            </a:r>
            <a:endParaRPr lang="fr-FR" sz="4000" b="1" dirty="0"/>
          </a:p>
        </p:txBody>
      </p:sp>
      <p:sp>
        <p:nvSpPr>
          <p:cNvPr id="3" name="Espace réservé du contenu 2"/>
          <p:cNvSpPr>
            <a:spLocks noGrp="1"/>
          </p:cNvSpPr>
          <p:nvPr>
            <p:ph idx="1"/>
          </p:nvPr>
        </p:nvSpPr>
        <p:spPr>
          <a:xfrm>
            <a:off x="457200" y="2438400"/>
            <a:ext cx="8229600" cy="3687763"/>
          </a:xfrm>
        </p:spPr>
        <p:txBody>
          <a:bodyPr>
            <a:normAutofit lnSpcReduction="10000"/>
          </a:bodyPr>
          <a:lstStyle/>
          <a:p>
            <a:pPr>
              <a:buNone/>
            </a:pPr>
            <a:r>
              <a:rPr lang="fr-FR" u="sng" dirty="0" smtClean="0"/>
              <a:t>3 piliers </a:t>
            </a:r>
            <a:r>
              <a:rPr lang="fr-FR" dirty="0" smtClean="0"/>
              <a:t>du constitutionnalisme libéral :</a:t>
            </a:r>
          </a:p>
          <a:p>
            <a:pPr>
              <a:buFontTx/>
              <a:buChar char="-"/>
            </a:pPr>
            <a:r>
              <a:rPr lang="fr-FR" dirty="0" smtClean="0"/>
              <a:t>Principe de différenciation des gouvernants et gouvernés : </a:t>
            </a:r>
            <a:r>
              <a:rPr lang="fr-FR" u="sng" dirty="0" smtClean="0"/>
              <a:t>le régime représentatif</a:t>
            </a:r>
          </a:p>
          <a:p>
            <a:pPr>
              <a:buFontTx/>
              <a:buChar char="-"/>
            </a:pPr>
            <a:r>
              <a:rPr lang="fr-FR" dirty="0" smtClean="0"/>
              <a:t>Principe de modération par le pluralisme institutionnel : </a:t>
            </a:r>
            <a:r>
              <a:rPr lang="fr-FR" u="sng" dirty="0" smtClean="0"/>
              <a:t>la distinction des pouvoirs</a:t>
            </a:r>
          </a:p>
          <a:p>
            <a:pPr>
              <a:buFontTx/>
              <a:buChar char="-"/>
            </a:pPr>
            <a:r>
              <a:rPr lang="fr-FR" dirty="0" smtClean="0"/>
              <a:t>Principe de limitation du pouvoir : </a:t>
            </a:r>
            <a:r>
              <a:rPr lang="fr-FR" u="sng" dirty="0" smtClean="0"/>
              <a:t>la garantie des droits des individus</a:t>
            </a:r>
            <a:r>
              <a:rPr lang="fr-FR" dirty="0" smtClean="0"/>
              <a:t> </a:t>
            </a:r>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25562"/>
          </a:xfrm>
        </p:spPr>
        <p:txBody>
          <a:bodyPr>
            <a:normAutofit fontScale="90000"/>
          </a:bodyPr>
          <a:lstStyle/>
          <a:p>
            <a:r>
              <a:rPr lang="fr-FR" b="1" dirty="0" smtClean="0"/>
              <a:t/>
            </a:r>
            <a:br>
              <a:rPr lang="fr-FR" b="1" dirty="0" smtClean="0"/>
            </a:br>
            <a:r>
              <a:rPr lang="fr-FR" b="1" dirty="0" smtClean="0"/>
              <a:t>§ 1. La distinction des pouvoirs et leur articulation</a:t>
            </a:r>
            <a:r>
              <a:rPr lang="fr-FR" dirty="0" smtClean="0"/>
              <a:t/>
            </a:r>
            <a:br>
              <a:rPr lang="fr-FR" dirty="0" smtClean="0"/>
            </a:br>
            <a:endParaRPr lang="fr-FR" dirty="0"/>
          </a:p>
        </p:txBody>
      </p:sp>
      <p:sp>
        <p:nvSpPr>
          <p:cNvPr id="3" name="Espace réservé du contenu 2"/>
          <p:cNvSpPr>
            <a:spLocks noGrp="1"/>
          </p:cNvSpPr>
          <p:nvPr>
            <p:ph idx="1"/>
          </p:nvPr>
        </p:nvSpPr>
        <p:spPr>
          <a:xfrm>
            <a:off x="457200" y="1981200"/>
            <a:ext cx="8229600" cy="4144963"/>
          </a:xfrm>
        </p:spPr>
        <p:txBody>
          <a:bodyPr>
            <a:normAutofit fontScale="85000" lnSpcReduction="20000"/>
          </a:bodyPr>
          <a:lstStyle/>
          <a:p>
            <a:pPr>
              <a:buNone/>
            </a:pPr>
            <a:r>
              <a:rPr lang="fr-FR" b="1" dirty="0" smtClean="0"/>
              <a:t>A. Vocabulaire et concepts : Organes et fonctions</a:t>
            </a:r>
          </a:p>
          <a:p>
            <a:pPr>
              <a:buFontTx/>
              <a:buChar char="-"/>
            </a:pPr>
            <a:r>
              <a:rPr lang="fr-FR" dirty="0" smtClean="0"/>
              <a:t>Ambiguïté du terme « pouvoir »</a:t>
            </a:r>
          </a:p>
          <a:p>
            <a:pPr>
              <a:buFontTx/>
              <a:buChar char="-"/>
            </a:pPr>
            <a:r>
              <a:rPr lang="fr-FR" dirty="0" err="1" smtClean="0">
                <a:sym typeface="Wingdings"/>
              </a:rPr>
              <a:t></a:t>
            </a:r>
            <a:r>
              <a:rPr lang="fr-FR" dirty="0" smtClean="0"/>
              <a:t> Organes = qui ? (</a:t>
            </a:r>
            <a:r>
              <a:rPr lang="fr-FR" dirty="0" err="1" smtClean="0"/>
              <a:t>institutions-organes</a:t>
            </a:r>
            <a:r>
              <a:rPr lang="fr-FR" dirty="0" smtClean="0"/>
              <a:t>)</a:t>
            </a:r>
          </a:p>
          <a:p>
            <a:pPr>
              <a:buNone/>
            </a:pPr>
            <a:r>
              <a:rPr lang="fr-FR" dirty="0" smtClean="0">
                <a:sym typeface="Wingdings"/>
              </a:rPr>
              <a:t>    </a:t>
            </a:r>
            <a:r>
              <a:rPr lang="fr-FR" dirty="0" err="1" smtClean="0">
                <a:sym typeface="Wingdings"/>
              </a:rPr>
              <a:t></a:t>
            </a:r>
            <a:r>
              <a:rPr lang="fr-FR" dirty="0" smtClean="0"/>
              <a:t> Fonctions = quoi ? (</a:t>
            </a:r>
            <a:r>
              <a:rPr lang="fr-FR" dirty="0" err="1" smtClean="0"/>
              <a:t>institutions-fonctions</a:t>
            </a:r>
            <a:r>
              <a:rPr lang="fr-FR" dirty="0" smtClean="0"/>
              <a:t>)</a:t>
            </a:r>
          </a:p>
          <a:p>
            <a:pPr>
              <a:buNone/>
            </a:pPr>
            <a:r>
              <a:rPr lang="fr-FR" dirty="0" smtClean="0"/>
              <a:t>- Distinction des organes = </a:t>
            </a:r>
            <a:r>
              <a:rPr lang="fr-FR" b="1" u="sng" dirty="0" smtClean="0"/>
              <a:t>principe de pluralité</a:t>
            </a:r>
          </a:p>
          <a:p>
            <a:pPr>
              <a:buNone/>
            </a:pPr>
            <a:r>
              <a:rPr lang="fr-FR" dirty="0" smtClean="0"/>
              <a:t>- Distinction des fonctions = principe de répartition des tâches</a:t>
            </a:r>
          </a:p>
          <a:p>
            <a:pPr>
              <a:buNone/>
            </a:pPr>
            <a:r>
              <a:rPr lang="fr-FR" dirty="0" smtClean="0"/>
              <a:t>- Séparation des pouvoirs : une maxime d’art politique, un </a:t>
            </a:r>
            <a:r>
              <a:rPr lang="fr-FR" u="sng" dirty="0" smtClean="0"/>
              <a:t>principe négatif </a:t>
            </a:r>
            <a:r>
              <a:rPr lang="fr-FR" dirty="0" smtClean="0"/>
              <a:t>: la </a:t>
            </a:r>
            <a:r>
              <a:rPr lang="fr-FR" dirty="0" err="1" smtClean="0"/>
              <a:t>non-concentration</a:t>
            </a:r>
            <a:r>
              <a:rPr lang="fr-FR" dirty="0" smtClean="0"/>
              <a:t> des fonctions étatiques dans les mains d’un seul organe</a:t>
            </a:r>
          </a:p>
          <a:p>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87362"/>
          </a:xfrm>
        </p:spPr>
        <p:txBody>
          <a:bodyPr>
            <a:normAutofit/>
          </a:bodyPr>
          <a:lstStyle/>
          <a:p>
            <a:r>
              <a:rPr lang="fr-FR" sz="2400" dirty="0" smtClean="0"/>
              <a:t>Distinction et articulation des pouvoirs</a:t>
            </a:r>
            <a:endParaRPr lang="fr-FR" sz="2400" dirty="0"/>
          </a:p>
        </p:txBody>
      </p:sp>
      <p:sp>
        <p:nvSpPr>
          <p:cNvPr id="3" name="Espace réservé du contenu 2"/>
          <p:cNvSpPr>
            <a:spLocks noGrp="1"/>
          </p:cNvSpPr>
          <p:nvPr>
            <p:ph idx="1"/>
          </p:nvPr>
        </p:nvSpPr>
        <p:spPr>
          <a:xfrm>
            <a:off x="457200" y="990600"/>
            <a:ext cx="8229600" cy="5135563"/>
          </a:xfrm>
        </p:spPr>
        <p:txBody>
          <a:bodyPr/>
          <a:lstStyle/>
          <a:p>
            <a:pPr>
              <a:buNone/>
            </a:pPr>
            <a:r>
              <a:rPr lang="fr-FR" b="1" dirty="0" smtClean="0"/>
              <a:t>B. Formes primitives de la distinction des pouvoirs</a:t>
            </a:r>
          </a:p>
          <a:p>
            <a:pPr>
              <a:buFontTx/>
              <a:buChar char="-"/>
            </a:pPr>
            <a:r>
              <a:rPr lang="fr-FR" sz="2800" dirty="0" smtClean="0"/>
              <a:t>Antiquité (Grèce, Rome)</a:t>
            </a:r>
          </a:p>
          <a:p>
            <a:pPr>
              <a:buFontTx/>
              <a:buChar char="-"/>
            </a:pPr>
            <a:r>
              <a:rPr lang="fr-FR" sz="2800" dirty="0" smtClean="0"/>
              <a:t>Moyen-âge (cités italiennes, cantons suisses,..)</a:t>
            </a:r>
          </a:p>
          <a:p>
            <a:pPr>
              <a:buFontTx/>
              <a:buChar char="-"/>
            </a:pPr>
            <a:r>
              <a:rPr lang="fr-FR" sz="2800" dirty="0" smtClean="0"/>
              <a:t>Naissance du Parlement d’Angleterre au Moyen-âge</a:t>
            </a:r>
          </a:p>
          <a:p>
            <a:pPr>
              <a:buNone/>
            </a:pPr>
            <a:r>
              <a:rPr lang="fr-FR" sz="2800" dirty="0" err="1" smtClean="0">
                <a:sym typeface="Wingdings"/>
              </a:rPr>
              <a:t></a:t>
            </a:r>
            <a:r>
              <a:rPr lang="fr-FR" sz="2800" dirty="0" err="1" smtClean="0"/>
              <a:t>Curia</a:t>
            </a:r>
            <a:r>
              <a:rPr lang="fr-FR" sz="2800" dirty="0" smtClean="0"/>
              <a:t> </a:t>
            </a:r>
            <a:r>
              <a:rPr lang="fr-FR" sz="2800" dirty="0" err="1" smtClean="0"/>
              <a:t>regis</a:t>
            </a:r>
            <a:r>
              <a:rPr lang="fr-FR" sz="2800" dirty="0" smtClean="0"/>
              <a:t>, magnum </a:t>
            </a:r>
            <a:r>
              <a:rPr lang="fr-FR" sz="2800" dirty="0" err="1" smtClean="0"/>
              <a:t>consilium</a:t>
            </a:r>
            <a:r>
              <a:rPr lang="fr-FR" sz="2800" dirty="0" smtClean="0"/>
              <a:t> </a:t>
            </a:r>
          </a:p>
          <a:p>
            <a:pPr>
              <a:buNone/>
            </a:pPr>
            <a:r>
              <a:rPr lang="fr-FR" sz="2800" dirty="0" err="1" smtClean="0">
                <a:sym typeface="Wingdings"/>
              </a:rPr>
              <a:t>Parliament</a:t>
            </a:r>
            <a:r>
              <a:rPr lang="fr-FR" sz="2800" dirty="0" smtClean="0">
                <a:sym typeface="Wingdings"/>
              </a:rPr>
              <a:t> (#1295) : House of Lords /House of Commons (#1350)</a:t>
            </a:r>
          </a:p>
          <a:p>
            <a:pPr>
              <a:buNone/>
            </a:pPr>
            <a:r>
              <a:rPr lang="fr-FR" sz="2800" dirty="0" smtClean="0">
                <a:sym typeface="Wingdings"/>
              </a:rPr>
              <a:t>- France : Etats généraux, parlements, assemblées et cours diverses…</a:t>
            </a:r>
            <a:endParaRPr lang="fr-FR" sz="2800"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9762"/>
          </a:xfrm>
        </p:spPr>
        <p:txBody>
          <a:bodyPr>
            <a:normAutofit/>
          </a:bodyPr>
          <a:lstStyle/>
          <a:p>
            <a:r>
              <a:rPr lang="fr-FR" sz="3200" b="1" dirty="0" smtClean="0"/>
              <a:t>C. L’articulation des pouvoirs</a:t>
            </a:r>
            <a:endParaRPr lang="fr-FR" sz="3200" b="1" dirty="0"/>
          </a:p>
        </p:txBody>
      </p:sp>
      <p:sp>
        <p:nvSpPr>
          <p:cNvPr id="3" name="Espace réservé du contenu 2"/>
          <p:cNvSpPr>
            <a:spLocks noGrp="1"/>
          </p:cNvSpPr>
          <p:nvPr>
            <p:ph idx="1"/>
          </p:nvPr>
        </p:nvSpPr>
        <p:spPr>
          <a:xfrm>
            <a:off x="457200" y="1219200"/>
            <a:ext cx="8229600" cy="4906963"/>
          </a:xfrm>
        </p:spPr>
        <p:txBody>
          <a:bodyPr/>
          <a:lstStyle/>
          <a:p>
            <a:pPr>
              <a:buNone/>
            </a:pPr>
            <a:r>
              <a:rPr lang="fr-FR" b="1" dirty="0" smtClean="0"/>
              <a:t>1. </a:t>
            </a:r>
            <a:r>
              <a:rPr lang="fr-FR" sz="2800" b="1" dirty="0" smtClean="0"/>
              <a:t>Le modèle pragmatique de la Constitution anglaise au XVIII</a:t>
            </a:r>
            <a:r>
              <a:rPr lang="fr-FR" sz="2800" b="1" baseline="30000" dirty="0" smtClean="0"/>
              <a:t>e</a:t>
            </a:r>
            <a:r>
              <a:rPr lang="fr-FR" sz="2800" b="1" dirty="0" smtClean="0"/>
              <a:t> siècle</a:t>
            </a:r>
          </a:p>
          <a:p>
            <a:pPr marL="514350" indent="-514350">
              <a:buFont typeface="Wingdings" pitchFamily="1" charset="2"/>
              <a:buChar char="Ø"/>
            </a:pPr>
            <a:r>
              <a:rPr lang="fr-FR" dirty="0" smtClean="0"/>
              <a:t>Les luttes entre la Couronne et les chambres du Parlement (</a:t>
            </a:r>
            <a:r>
              <a:rPr lang="fr-FR" dirty="0" err="1" smtClean="0"/>
              <a:t>XIII</a:t>
            </a:r>
            <a:r>
              <a:rPr lang="fr-FR" baseline="30000" dirty="0" err="1" smtClean="0"/>
              <a:t>e</a:t>
            </a:r>
            <a:r>
              <a:rPr lang="fr-FR" dirty="0" err="1" smtClean="0"/>
              <a:t>-XVIII</a:t>
            </a:r>
            <a:r>
              <a:rPr lang="fr-FR" baseline="30000" dirty="0" err="1" smtClean="0"/>
              <a:t>e</a:t>
            </a:r>
            <a:r>
              <a:rPr lang="fr-FR" dirty="0" smtClean="0"/>
              <a:t>) consentement à l’impôt, législation, contrôle)</a:t>
            </a:r>
          </a:p>
          <a:p>
            <a:pPr marL="514350" indent="-514350">
              <a:buFont typeface="Wingdings" pitchFamily="1" charset="2"/>
              <a:buChar char="Ø"/>
            </a:pPr>
            <a:r>
              <a:rPr lang="fr-FR" dirty="0" smtClean="0"/>
              <a:t>&gt;La « glorieuse Révolution » (1688) : Consécration du « </a:t>
            </a:r>
            <a:r>
              <a:rPr lang="fr-FR" b="1" i="1" dirty="0" smtClean="0"/>
              <a:t>King in </a:t>
            </a:r>
            <a:r>
              <a:rPr lang="fr-FR" b="1" i="1" dirty="0" err="1" smtClean="0"/>
              <a:t>Parliament</a:t>
            </a:r>
            <a:r>
              <a:rPr lang="fr-FR" dirty="0" smtClean="0"/>
              <a:t> »</a:t>
            </a:r>
          </a:p>
          <a:p>
            <a:pPr marL="514350" indent="-514350">
              <a:buAutoNum type="arabicPeriod"/>
            </a:pPr>
            <a:endParaRPr lang="fr-FR" dirty="0" smtClean="0"/>
          </a:p>
          <a:p>
            <a:pPr marL="514350" indent="-514350">
              <a:buAutoNum type="arabicPeriod"/>
            </a:pPr>
            <a:endParaRPr lang="fr-FR" dirty="0" smtClean="0"/>
          </a:p>
          <a:p>
            <a:pPr marL="514350" indent="-514350">
              <a:buNone/>
            </a:pPr>
            <a:endParaRPr lang="fr-FR"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9762"/>
          </a:xfrm>
        </p:spPr>
        <p:txBody>
          <a:bodyPr>
            <a:normAutofit fontScale="90000"/>
          </a:bodyPr>
          <a:lstStyle/>
          <a:p>
            <a:r>
              <a:rPr lang="fr-FR" dirty="0" smtClean="0"/>
              <a:t>Révolutions anglaises (1641 / 1688)</a:t>
            </a:r>
            <a:endParaRPr lang="fr-FR" dirty="0"/>
          </a:p>
        </p:txBody>
      </p:sp>
      <p:sp>
        <p:nvSpPr>
          <p:cNvPr id="3" name="Espace réservé du contenu 2"/>
          <p:cNvSpPr>
            <a:spLocks noGrp="1"/>
          </p:cNvSpPr>
          <p:nvPr>
            <p:ph idx="1"/>
          </p:nvPr>
        </p:nvSpPr>
        <p:spPr>
          <a:xfrm>
            <a:off x="457200" y="914400"/>
            <a:ext cx="8229600" cy="5211763"/>
          </a:xfrm>
        </p:spPr>
        <p:txBody>
          <a:bodyPr/>
          <a:lstStyle/>
          <a:p>
            <a:endParaRPr lang="fr-FR" dirty="0" smtClean="0"/>
          </a:p>
          <a:p>
            <a:r>
              <a:rPr lang="fr-FR" dirty="0" smtClean="0"/>
              <a:t>L’intrusion du Roi Charles I</a:t>
            </a:r>
            <a:r>
              <a:rPr lang="fr-FR" baseline="30000" dirty="0" smtClean="0"/>
              <a:t>er</a:t>
            </a:r>
            <a:r>
              <a:rPr lang="fr-FR" dirty="0" smtClean="0"/>
              <a:t> à la Chambre des Communes (4 janvier 1742)</a:t>
            </a:r>
          </a:p>
          <a:p>
            <a:endParaRPr lang="fr-FR" dirty="0" smtClean="0"/>
          </a:p>
          <a:p>
            <a:endParaRPr lang="fr-FR" dirty="0"/>
          </a:p>
        </p:txBody>
      </p:sp>
      <p:pic>
        <p:nvPicPr>
          <p:cNvPr id="6" name="Image 5" descr="Charles1642.png"/>
          <p:cNvPicPr>
            <a:picLocks noChangeAspect="1"/>
          </p:cNvPicPr>
          <p:nvPr/>
        </p:nvPicPr>
        <p:blipFill>
          <a:blip r:embed="rId2"/>
          <a:stretch>
            <a:fillRect/>
          </a:stretch>
        </p:blipFill>
        <p:spPr>
          <a:xfrm>
            <a:off x="1371600" y="2590799"/>
            <a:ext cx="6776112" cy="353536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Guillaume et Marie prêtant serment</a:t>
            </a:r>
            <a:br>
              <a:rPr lang="fr-FR" dirty="0" smtClean="0"/>
            </a:br>
            <a:r>
              <a:rPr lang="fr-FR" dirty="0" smtClean="0"/>
              <a:t>sur le Bill of </a:t>
            </a:r>
            <a:r>
              <a:rPr lang="fr-FR" dirty="0" err="1" smtClean="0"/>
              <a:t>Rights</a:t>
            </a:r>
            <a:r>
              <a:rPr lang="fr-FR" dirty="0" smtClean="0"/>
              <a:t> (13 fév. 1689)</a:t>
            </a:r>
            <a:endParaRPr lang="fr-FR" dirty="0"/>
          </a:p>
        </p:txBody>
      </p:sp>
      <p:pic>
        <p:nvPicPr>
          <p:cNvPr id="4" name="Espace réservé du contenu 3" descr="1689.png"/>
          <p:cNvPicPr>
            <a:picLocks noGrp="1" noChangeAspect="1"/>
          </p:cNvPicPr>
          <p:nvPr>
            <p:ph idx="1"/>
          </p:nvPr>
        </p:nvPicPr>
        <p:blipFill>
          <a:blip r:embed="rId2"/>
          <a:srcRect l="-28394" r="-28394"/>
          <a:stretch>
            <a:fillRect/>
          </a:stretch>
        </p:blipFill>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15962"/>
          </a:xfrm>
        </p:spPr>
        <p:txBody>
          <a:bodyPr>
            <a:normAutofit/>
          </a:bodyPr>
          <a:lstStyle/>
          <a:p>
            <a:r>
              <a:rPr lang="fr-FR" sz="3600" b="1" dirty="0" smtClean="0"/>
              <a:t>La balance des pouvoirs à l’anglaise</a:t>
            </a:r>
            <a:endParaRPr lang="fr-FR" sz="3600" b="1" dirty="0"/>
          </a:p>
        </p:txBody>
      </p:sp>
      <p:sp>
        <p:nvSpPr>
          <p:cNvPr id="3" name="Espace réservé du contenu 2"/>
          <p:cNvSpPr>
            <a:spLocks noGrp="1"/>
          </p:cNvSpPr>
          <p:nvPr>
            <p:ph idx="1"/>
          </p:nvPr>
        </p:nvSpPr>
        <p:spPr>
          <a:xfrm>
            <a:off x="457200" y="1295400"/>
            <a:ext cx="8229600" cy="4830763"/>
          </a:xfrm>
        </p:spPr>
        <p:txBody>
          <a:bodyPr>
            <a:normAutofit fontScale="92500" lnSpcReduction="10000"/>
          </a:bodyPr>
          <a:lstStyle/>
          <a:p>
            <a:r>
              <a:rPr lang="fr-FR" u="sng" dirty="0" smtClean="0"/>
              <a:t>Plan organique :</a:t>
            </a:r>
          </a:p>
          <a:p>
            <a:pPr>
              <a:buNone/>
            </a:pPr>
            <a:r>
              <a:rPr lang="fr-FR" dirty="0" smtClean="0"/>
              <a:t>- Roi (héréditaire, irresponsable ; influence sur les chambres)</a:t>
            </a:r>
          </a:p>
          <a:p>
            <a:pPr>
              <a:buNone/>
            </a:pPr>
            <a:r>
              <a:rPr lang="fr-FR" dirty="0" smtClean="0"/>
              <a:t>- Ministres (nommés et révoqués par le Roi ; siègent au Parlement ; Impeachment)</a:t>
            </a:r>
          </a:p>
          <a:p>
            <a:pPr>
              <a:buNone/>
            </a:pPr>
            <a:r>
              <a:rPr lang="fr-FR" dirty="0" smtClean="0"/>
              <a:t>- Ch. des Lords (héréditaire, indissoluble ; Lord chancelier, présence de ministres)</a:t>
            </a:r>
          </a:p>
          <a:p>
            <a:pPr>
              <a:buNone/>
            </a:pPr>
            <a:r>
              <a:rPr lang="fr-FR" dirty="0" smtClean="0"/>
              <a:t>- Ch. des Communes (élue, suffrage censitaire ; convoquées et dissoutes par le Roi ; rôle des ministres, corruption)</a:t>
            </a:r>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15962"/>
          </a:xfrm>
        </p:spPr>
        <p:txBody>
          <a:bodyPr>
            <a:normAutofit/>
          </a:bodyPr>
          <a:lstStyle/>
          <a:p>
            <a:r>
              <a:rPr lang="fr-FR" sz="3200" b="1" dirty="0" smtClean="0"/>
              <a:t>La balance des pouvoirs à l’anglaise</a:t>
            </a:r>
            <a:endParaRPr lang="fr-FR" sz="3200" dirty="0"/>
          </a:p>
        </p:txBody>
      </p:sp>
      <p:sp>
        <p:nvSpPr>
          <p:cNvPr id="3" name="Espace réservé du contenu 2"/>
          <p:cNvSpPr>
            <a:spLocks noGrp="1"/>
          </p:cNvSpPr>
          <p:nvPr>
            <p:ph idx="1"/>
          </p:nvPr>
        </p:nvSpPr>
        <p:spPr>
          <a:xfrm>
            <a:off x="457200" y="1219200"/>
            <a:ext cx="8229600" cy="4906963"/>
          </a:xfrm>
        </p:spPr>
        <p:txBody>
          <a:bodyPr/>
          <a:lstStyle/>
          <a:p>
            <a:pPr>
              <a:buNone/>
            </a:pPr>
            <a:r>
              <a:rPr lang="fr-FR" u="sng" dirty="0" smtClean="0"/>
              <a:t>Plan fonctionnel : </a:t>
            </a:r>
          </a:p>
          <a:p>
            <a:pPr>
              <a:buNone/>
            </a:pPr>
            <a:endParaRPr lang="fr-FR" dirty="0" smtClean="0"/>
          </a:p>
          <a:p>
            <a:pPr>
              <a:buNone/>
            </a:pPr>
            <a:r>
              <a:rPr lang="fr-FR" b="1" dirty="0" smtClean="0"/>
              <a:t>&gt;Roi (et ministres) :</a:t>
            </a:r>
            <a:r>
              <a:rPr lang="fr-FR" dirty="0" smtClean="0"/>
              <a:t> </a:t>
            </a:r>
          </a:p>
          <a:p>
            <a:r>
              <a:rPr lang="fr-FR" dirty="0" smtClean="0"/>
              <a:t>fonction exécutive (administrative et fédérative, nominations, Prérogative)</a:t>
            </a:r>
          </a:p>
          <a:p>
            <a:r>
              <a:rPr lang="fr-FR" dirty="0" smtClean="0"/>
              <a:t>fonction législative (initiative indirecte, veto)</a:t>
            </a:r>
          </a:p>
          <a:p>
            <a:r>
              <a:rPr lang="fr-FR" dirty="0" smtClean="0"/>
              <a:t>fonction juridictionnelle (pouvoir de grâce)</a:t>
            </a:r>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587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533400"/>
            <a:ext cx="8229600" cy="5592763"/>
          </a:xfrm>
        </p:spPr>
        <p:txBody>
          <a:bodyPr>
            <a:normAutofit lnSpcReduction="10000"/>
          </a:bodyPr>
          <a:lstStyle/>
          <a:p>
            <a:pPr>
              <a:buNone/>
            </a:pPr>
            <a:r>
              <a:rPr lang="fr-FR" b="1" dirty="0" smtClean="0"/>
              <a:t>&gt;Chambre des Lords :</a:t>
            </a:r>
          </a:p>
          <a:p>
            <a:r>
              <a:rPr lang="fr-FR" dirty="0" smtClean="0"/>
              <a:t> fonction législative</a:t>
            </a:r>
          </a:p>
          <a:p>
            <a:r>
              <a:rPr lang="fr-FR" dirty="0" smtClean="0"/>
              <a:t> fonction juridictionnelle (jugement des ministres, cour suprême)</a:t>
            </a:r>
          </a:p>
          <a:p>
            <a:r>
              <a:rPr lang="fr-FR" dirty="0" smtClean="0"/>
              <a:t> débats politiques sur les affaires du royaume</a:t>
            </a:r>
          </a:p>
          <a:p>
            <a:endParaRPr lang="fr-FR" dirty="0" smtClean="0"/>
          </a:p>
          <a:p>
            <a:pPr>
              <a:buNone/>
            </a:pPr>
            <a:r>
              <a:rPr lang="fr-FR" b="1" dirty="0" smtClean="0"/>
              <a:t>&gt;Chambre des Communes : </a:t>
            </a:r>
          </a:p>
          <a:p>
            <a:r>
              <a:rPr lang="fr-FR" dirty="0" smtClean="0"/>
              <a:t> fonction législative et budgétaire</a:t>
            </a:r>
          </a:p>
          <a:p>
            <a:r>
              <a:rPr lang="fr-FR" dirty="0" smtClean="0"/>
              <a:t> accusation des ministres (Impeachment)</a:t>
            </a:r>
          </a:p>
          <a:p>
            <a:r>
              <a:rPr lang="fr-FR" dirty="0" smtClean="0"/>
              <a:t> débats politiques, enquêtes</a:t>
            </a:r>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2162"/>
          </a:xfrm>
        </p:spPr>
        <p:txBody>
          <a:bodyPr>
            <a:normAutofit/>
          </a:bodyPr>
          <a:lstStyle/>
          <a:p>
            <a:r>
              <a:rPr lang="fr-FR" sz="3600" b="1" dirty="0" smtClean="0"/>
              <a:t>La balance des pouvoirs à l’anglaise</a:t>
            </a:r>
            <a:endParaRPr lang="fr-FR" sz="3600" dirty="0"/>
          </a:p>
        </p:txBody>
      </p:sp>
      <p:sp>
        <p:nvSpPr>
          <p:cNvPr id="3" name="Espace réservé du contenu 2"/>
          <p:cNvSpPr>
            <a:spLocks noGrp="1"/>
          </p:cNvSpPr>
          <p:nvPr>
            <p:ph idx="1"/>
          </p:nvPr>
        </p:nvSpPr>
        <p:spPr>
          <a:xfrm>
            <a:off x="457200" y="1295400"/>
            <a:ext cx="8229600" cy="4830763"/>
          </a:xfrm>
        </p:spPr>
        <p:txBody>
          <a:bodyPr>
            <a:normAutofit lnSpcReduction="10000"/>
          </a:bodyPr>
          <a:lstStyle/>
          <a:p>
            <a:pPr>
              <a:buNone/>
            </a:pPr>
            <a:r>
              <a:rPr lang="fr-FR" dirty="0" smtClean="0"/>
              <a:t> -  Pluralité d’organes : distinction, pas de séparation rigoureuse : </a:t>
            </a:r>
          </a:p>
          <a:p>
            <a:pPr>
              <a:buFont typeface="Wingdings" pitchFamily="1" charset="2"/>
              <a:buChar char="à"/>
            </a:pPr>
            <a:r>
              <a:rPr lang="fr-FR" dirty="0" smtClean="0"/>
              <a:t> Pas d’indépendance organique absolue : entrelacement (« fusion ») organique</a:t>
            </a:r>
          </a:p>
          <a:p>
            <a:pPr>
              <a:buNone/>
            </a:pPr>
            <a:r>
              <a:rPr lang="fr-FR" dirty="0" err="1" smtClean="0">
                <a:sym typeface="Wingdings"/>
              </a:rPr>
              <a:t></a:t>
            </a:r>
            <a:r>
              <a:rPr lang="fr-FR" dirty="0" smtClean="0"/>
              <a:t> Pas de spécialisation fonctionnelle totale : « fusion » fonctionnelle</a:t>
            </a:r>
          </a:p>
          <a:p>
            <a:r>
              <a:rPr lang="fr-FR" dirty="0" smtClean="0"/>
              <a:t>- Articulation complexe ; « </a:t>
            </a:r>
            <a:r>
              <a:rPr lang="fr-FR" i="1" dirty="0" err="1" smtClean="0"/>
              <a:t>checks</a:t>
            </a:r>
            <a:r>
              <a:rPr lang="fr-FR" i="1" dirty="0" smtClean="0"/>
              <a:t> &amp; balance</a:t>
            </a:r>
            <a:r>
              <a:rPr lang="fr-FR" dirty="0" smtClean="0"/>
              <a:t> »</a:t>
            </a:r>
          </a:p>
          <a:p>
            <a:r>
              <a:rPr lang="fr-FR" dirty="0" smtClean="0"/>
              <a:t>- Evolution </a:t>
            </a:r>
            <a:r>
              <a:rPr lang="fr-FR" u="sng" dirty="0" smtClean="0"/>
              <a:t>ultérieure</a:t>
            </a:r>
            <a:r>
              <a:rPr lang="fr-FR" dirty="0" smtClean="0"/>
              <a:t> et </a:t>
            </a:r>
            <a:r>
              <a:rPr lang="fr-FR" u="sng" dirty="0" smtClean="0"/>
              <a:t>par la pratique </a:t>
            </a:r>
            <a:r>
              <a:rPr lang="fr-FR" dirty="0" smtClean="0"/>
              <a:t>vers le gouvernement parlementaire</a:t>
            </a:r>
            <a:endParaRPr lang="fr-FR" u="sng" dirty="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b="1" dirty="0" smtClean="0"/>
              <a:t>2. Les théorisations à partir du modèle anglais</a:t>
            </a:r>
            <a:br>
              <a:rPr lang="fr-FR" sz="3200" b="1" dirty="0" smtClean="0"/>
            </a:br>
            <a:r>
              <a:rPr lang="fr-FR" sz="3200" dirty="0" smtClean="0"/>
              <a:t>(</a:t>
            </a:r>
            <a:r>
              <a:rPr lang="fr-FR" sz="3200" i="1" dirty="0" smtClean="0"/>
              <a:t>entre art politique et technique juridique</a:t>
            </a:r>
            <a:r>
              <a:rPr lang="fr-FR" sz="3200" dirty="0" smtClean="0"/>
              <a:t>)</a:t>
            </a:r>
            <a:r>
              <a:rPr lang="fr-FR" sz="3200" b="1" dirty="0" smtClean="0"/>
              <a:t> </a:t>
            </a:r>
            <a:endParaRPr lang="fr-FR" sz="3200" b="1" dirty="0"/>
          </a:p>
        </p:txBody>
      </p:sp>
      <p:sp>
        <p:nvSpPr>
          <p:cNvPr id="3" name="Espace réservé du contenu 2"/>
          <p:cNvSpPr>
            <a:spLocks noGrp="1"/>
          </p:cNvSpPr>
          <p:nvPr>
            <p:ph idx="1"/>
          </p:nvPr>
        </p:nvSpPr>
        <p:spPr>
          <a:xfrm>
            <a:off x="457200" y="1600200"/>
            <a:ext cx="8229600" cy="5029200"/>
          </a:xfrm>
        </p:spPr>
        <p:txBody>
          <a:bodyPr/>
          <a:lstStyle/>
          <a:p>
            <a:r>
              <a:rPr lang="fr-FR" dirty="0" smtClean="0"/>
              <a:t>a) John Locke, </a:t>
            </a:r>
            <a:r>
              <a:rPr lang="fr-FR" i="1" dirty="0" smtClean="0"/>
              <a:t>Traité du gouvernement civil </a:t>
            </a:r>
            <a:r>
              <a:rPr lang="fr-FR" dirty="0" smtClean="0"/>
              <a:t>(1690)</a:t>
            </a:r>
          </a:p>
          <a:p>
            <a:endParaRPr lang="fr-FR" dirty="0"/>
          </a:p>
        </p:txBody>
      </p:sp>
      <p:sp>
        <p:nvSpPr>
          <p:cNvPr id="4" name="Rectangle 3"/>
          <p:cNvSpPr/>
          <p:nvPr/>
        </p:nvSpPr>
        <p:spPr>
          <a:xfrm>
            <a:off x="6732903" y="6858000"/>
            <a:ext cx="45719" cy="1200329"/>
          </a:xfrm>
          <a:prstGeom prst="rect">
            <a:avLst/>
          </a:prstGeom>
        </p:spPr>
        <p:txBody>
          <a:bodyPr wrap="square">
            <a:spAutoFit/>
          </a:bodyPr>
          <a:lstStyle/>
          <a:p>
            <a:endParaRPr lang="fr-FR" dirty="0" smtClean="0"/>
          </a:p>
          <a:p>
            <a:endParaRPr lang="fr-FR" dirty="0" smtClean="0"/>
          </a:p>
          <a:p>
            <a:endParaRPr lang="fr-FR" dirty="0" smtClean="0"/>
          </a:p>
          <a:p>
            <a:endParaRPr lang="fr-FR" dirty="0"/>
          </a:p>
        </p:txBody>
      </p:sp>
      <p:pic>
        <p:nvPicPr>
          <p:cNvPr id="6" name="Image 5" descr="Locke.png"/>
          <p:cNvPicPr>
            <a:picLocks noChangeAspect="1"/>
          </p:cNvPicPr>
          <p:nvPr/>
        </p:nvPicPr>
        <p:blipFill>
          <a:blip r:embed="rId2"/>
          <a:stretch>
            <a:fillRect/>
          </a:stretch>
        </p:blipFill>
        <p:spPr>
          <a:xfrm>
            <a:off x="2590800" y="2397740"/>
            <a:ext cx="3810000" cy="42316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15962"/>
          </a:xfrm>
        </p:spPr>
        <p:txBody>
          <a:bodyPr>
            <a:normAutofit fontScale="90000"/>
          </a:bodyPr>
          <a:lstStyle/>
          <a:p>
            <a:r>
              <a:rPr lang="fr-FR" dirty="0" smtClean="0"/>
              <a:t>Locke</a:t>
            </a:r>
            <a:endParaRPr lang="fr-FR" dirty="0"/>
          </a:p>
        </p:txBody>
      </p:sp>
      <p:sp>
        <p:nvSpPr>
          <p:cNvPr id="3" name="Espace réservé du contenu 2"/>
          <p:cNvSpPr>
            <a:spLocks noGrp="1"/>
          </p:cNvSpPr>
          <p:nvPr>
            <p:ph idx="1"/>
          </p:nvPr>
        </p:nvSpPr>
        <p:spPr/>
        <p:txBody>
          <a:bodyPr>
            <a:normAutofit fontScale="77500" lnSpcReduction="20000"/>
          </a:bodyPr>
          <a:lstStyle/>
          <a:p>
            <a:pPr>
              <a:buFontTx/>
              <a:buChar char="-"/>
            </a:pPr>
            <a:r>
              <a:rPr lang="fr-FR" u="sng" dirty="0" smtClean="0"/>
              <a:t>Pouvoir législatif </a:t>
            </a:r>
            <a:r>
              <a:rPr lang="fr-FR" dirty="0" smtClean="0"/>
              <a:t>: </a:t>
            </a:r>
          </a:p>
          <a:p>
            <a:pPr>
              <a:buNone/>
            </a:pPr>
            <a:r>
              <a:rPr lang="fr-FR" dirty="0" smtClean="0"/>
              <a:t>* une fonction qui peut être exercée par plusieurs organes</a:t>
            </a:r>
          </a:p>
          <a:p>
            <a:pPr>
              <a:buFontTx/>
              <a:buChar char="•"/>
            </a:pPr>
            <a:r>
              <a:rPr lang="fr-FR" dirty="0" smtClean="0"/>
              <a:t>une fonction suprême dans l’Etat</a:t>
            </a:r>
          </a:p>
          <a:p>
            <a:pPr>
              <a:buFontTx/>
              <a:buChar char="•"/>
            </a:pPr>
            <a:r>
              <a:rPr lang="fr-FR" dirty="0" smtClean="0"/>
              <a:t>* une fonction exercée occasionnellement</a:t>
            </a:r>
          </a:p>
          <a:p>
            <a:pPr>
              <a:buFontTx/>
              <a:buChar char="-"/>
            </a:pPr>
            <a:r>
              <a:rPr lang="fr-FR" u="sng" dirty="0" smtClean="0"/>
              <a:t>Pouvoir exécutif :</a:t>
            </a:r>
          </a:p>
          <a:p>
            <a:pPr>
              <a:buFontTx/>
              <a:buChar char="-"/>
            </a:pPr>
            <a:r>
              <a:rPr lang="fr-FR" dirty="0" smtClean="0"/>
              <a:t>* un « pouvoir » actif, toujours en exercice</a:t>
            </a:r>
          </a:p>
          <a:p>
            <a:pPr>
              <a:buFontTx/>
              <a:buChar char="-"/>
            </a:pPr>
            <a:r>
              <a:rPr lang="fr-FR" dirty="0" smtClean="0"/>
              <a:t>* fonction qui doit être exercée par un organe concentré</a:t>
            </a:r>
          </a:p>
          <a:p>
            <a:pPr>
              <a:buFontTx/>
              <a:buChar char="-"/>
            </a:pPr>
            <a:r>
              <a:rPr lang="fr-FR" dirty="0" smtClean="0"/>
              <a:t>* exécution des lois et fonction « fédérative » (paix, guerre, diplomatie)</a:t>
            </a:r>
          </a:p>
          <a:p>
            <a:pPr>
              <a:buFontTx/>
              <a:buChar char="-"/>
            </a:pPr>
            <a:r>
              <a:rPr lang="fr-FR" dirty="0" smtClean="0"/>
              <a:t>* la Prérogative : en partie discrétionnaire (non conditionnée par les lois)</a:t>
            </a:r>
          </a:p>
          <a:p>
            <a:pPr>
              <a:buNone/>
            </a:pPr>
            <a:r>
              <a:rPr lang="fr-FR" dirty="0" smtClean="0"/>
              <a:t> </a:t>
            </a:r>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9762"/>
          </a:xfrm>
        </p:spPr>
        <p:txBody>
          <a:bodyPr>
            <a:normAutofit fontScale="90000"/>
          </a:bodyPr>
          <a:lstStyle/>
          <a:p>
            <a:r>
              <a:rPr lang="fr-FR" sz="3600" b="1" dirty="0" smtClean="0"/>
              <a:t>b) Montesquieu, </a:t>
            </a:r>
            <a:r>
              <a:rPr lang="fr-FR" sz="3600" b="1" i="1" dirty="0" smtClean="0"/>
              <a:t>De l’esprit des lois </a:t>
            </a:r>
            <a:r>
              <a:rPr lang="fr-FR" sz="3600" b="1" dirty="0" smtClean="0"/>
              <a:t>(1748)</a:t>
            </a:r>
            <a:endParaRPr lang="fr-FR" sz="3600" b="1" dirty="0"/>
          </a:p>
        </p:txBody>
      </p:sp>
      <p:pic>
        <p:nvPicPr>
          <p:cNvPr id="4" name="Espace réservé du contenu 3" descr="Montesquieu.png"/>
          <p:cNvPicPr>
            <a:picLocks noGrp="1" noChangeAspect="1"/>
          </p:cNvPicPr>
          <p:nvPr>
            <p:ph idx="1"/>
          </p:nvPr>
        </p:nvPicPr>
        <p:blipFill>
          <a:blip r:embed="rId2"/>
          <a:srcRect l="-66962" r="-66962"/>
          <a:stretch>
            <a:fillRect/>
          </a:stretch>
        </p:blipFill>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3562"/>
          </a:xfrm>
        </p:spPr>
        <p:txBody>
          <a:bodyPr>
            <a:normAutofit fontScale="90000"/>
          </a:bodyPr>
          <a:lstStyle/>
          <a:p>
            <a:r>
              <a:rPr lang="fr-FR" sz="3200" b="1" dirty="0" smtClean="0"/>
              <a:t>Montesquieu</a:t>
            </a:r>
            <a:endParaRPr lang="fr-FR" sz="3200" b="1" dirty="0"/>
          </a:p>
        </p:txBody>
      </p:sp>
      <p:sp>
        <p:nvSpPr>
          <p:cNvPr id="3" name="Espace réservé du contenu 2"/>
          <p:cNvSpPr>
            <a:spLocks noGrp="1"/>
          </p:cNvSpPr>
          <p:nvPr>
            <p:ph idx="1"/>
          </p:nvPr>
        </p:nvSpPr>
        <p:spPr>
          <a:xfrm>
            <a:off x="457200" y="1143000"/>
            <a:ext cx="8229600" cy="4983163"/>
          </a:xfrm>
        </p:spPr>
        <p:txBody>
          <a:bodyPr/>
          <a:lstStyle/>
          <a:p>
            <a:r>
              <a:rPr lang="fr-FR" dirty="0" smtClean="0"/>
              <a:t>Une extrapolation théorique à partir de la Constitution anglaise du XVIII</a:t>
            </a:r>
            <a:r>
              <a:rPr lang="fr-FR" baseline="30000" dirty="0" smtClean="0"/>
              <a:t>e</a:t>
            </a:r>
            <a:r>
              <a:rPr lang="fr-FR" dirty="0" smtClean="0"/>
              <a:t> siècle</a:t>
            </a:r>
          </a:p>
          <a:p>
            <a:r>
              <a:rPr lang="fr-FR" dirty="0" smtClean="0"/>
              <a:t>XI, chap. 4 : risque d’abus de pouvoir ; idée de limitation du pouvoir par des contrepoids</a:t>
            </a:r>
          </a:p>
          <a:p>
            <a:r>
              <a:rPr lang="fr-FR" dirty="0" smtClean="0"/>
              <a:t>XI, chap. 6 : distingue trois « puissances » :</a:t>
            </a:r>
          </a:p>
          <a:p>
            <a:r>
              <a:rPr lang="fr-FR" dirty="0" smtClean="0"/>
              <a:t>- fonction législative</a:t>
            </a:r>
          </a:p>
          <a:p>
            <a:r>
              <a:rPr lang="fr-FR" dirty="0" smtClean="0"/>
              <a:t>- fonction diplomatique et militaire</a:t>
            </a:r>
          </a:p>
          <a:p>
            <a:r>
              <a:rPr lang="fr-FR" dirty="0" smtClean="0"/>
              <a:t>- fonction juridictionnelle</a:t>
            </a:r>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15962"/>
          </a:xfrm>
        </p:spPr>
        <p:txBody>
          <a:bodyPr>
            <a:normAutofit/>
          </a:bodyPr>
          <a:lstStyle/>
          <a:p>
            <a:r>
              <a:rPr lang="fr-FR" sz="3200" b="1" dirty="0" smtClean="0"/>
              <a:t>Montesquieu</a:t>
            </a:r>
            <a:endParaRPr lang="fr-FR" sz="3200" dirty="0"/>
          </a:p>
        </p:txBody>
      </p:sp>
      <p:sp>
        <p:nvSpPr>
          <p:cNvPr id="3" name="Espace réservé du contenu 2"/>
          <p:cNvSpPr>
            <a:spLocks noGrp="1"/>
          </p:cNvSpPr>
          <p:nvPr>
            <p:ph idx="1"/>
          </p:nvPr>
        </p:nvSpPr>
        <p:spPr>
          <a:xfrm>
            <a:off x="457200" y="1295400"/>
            <a:ext cx="8229600" cy="4830763"/>
          </a:xfrm>
        </p:spPr>
        <p:txBody>
          <a:bodyPr>
            <a:normAutofit lnSpcReduction="10000"/>
          </a:bodyPr>
          <a:lstStyle/>
          <a:p>
            <a:r>
              <a:rPr lang="fr-FR" dirty="0" smtClean="0"/>
              <a:t>- Un impératif de non concentration totale des 3 fonctions dans les mains d’un seul : </a:t>
            </a:r>
            <a:r>
              <a:rPr lang="fr-FR" u="sng" dirty="0" smtClean="0"/>
              <a:t>principe négatif</a:t>
            </a:r>
          </a:p>
          <a:p>
            <a:r>
              <a:rPr lang="fr-FR" dirty="0" smtClean="0"/>
              <a:t>- Idée du contrôle parlementaire</a:t>
            </a:r>
          </a:p>
          <a:p>
            <a:r>
              <a:rPr lang="fr-FR" dirty="0" smtClean="0"/>
              <a:t>- Importance du bicamérisme</a:t>
            </a:r>
          </a:p>
          <a:p>
            <a:r>
              <a:rPr lang="fr-FR" dirty="0" smtClean="0"/>
              <a:t>- Faculté de statuer : faculté d’empêcher </a:t>
            </a:r>
          </a:p>
          <a:p>
            <a:r>
              <a:rPr lang="fr-FR" dirty="0" smtClean="0"/>
              <a:t>- Nécessité du veto du Roi </a:t>
            </a:r>
          </a:p>
          <a:p>
            <a:r>
              <a:rPr lang="fr-FR" dirty="0" smtClean="0"/>
              <a:t>=&gt; </a:t>
            </a:r>
            <a:r>
              <a:rPr lang="fr-FR" dirty="0" err="1" smtClean="0"/>
              <a:t>checks</a:t>
            </a:r>
            <a:r>
              <a:rPr lang="fr-FR" dirty="0" smtClean="0"/>
              <a:t> &amp; balance : </a:t>
            </a:r>
            <a:r>
              <a:rPr lang="fr-FR" u="sng" dirty="0" smtClean="0"/>
              <a:t>principe positif </a:t>
            </a:r>
            <a:r>
              <a:rPr lang="fr-FR" dirty="0" smtClean="0"/>
              <a:t>du contrôle mutuel </a:t>
            </a:r>
            <a:r>
              <a:rPr lang="fr-FR" smtClean="0"/>
              <a:t>des organes</a:t>
            </a:r>
          </a:p>
          <a:p>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401762"/>
          </a:xfrm>
        </p:spPr>
        <p:txBody>
          <a:bodyPr>
            <a:noAutofit/>
          </a:bodyPr>
          <a:lstStyle/>
          <a:p>
            <a:r>
              <a:rPr lang="fr-FR" sz="3600" b="1" dirty="0" smtClean="0"/>
              <a:t>3. La transposition nord-américaine (1776-1787)</a:t>
            </a:r>
            <a:endParaRPr lang="fr-FR" sz="3600" b="1" dirty="0"/>
          </a:p>
        </p:txBody>
      </p:sp>
      <p:sp>
        <p:nvSpPr>
          <p:cNvPr id="3" name="Espace réservé du contenu 2"/>
          <p:cNvSpPr>
            <a:spLocks noGrp="1"/>
          </p:cNvSpPr>
          <p:nvPr>
            <p:ph idx="1"/>
          </p:nvPr>
        </p:nvSpPr>
        <p:spPr>
          <a:xfrm>
            <a:off x="457200" y="1828800"/>
            <a:ext cx="8229600" cy="4297363"/>
          </a:xfrm>
        </p:spPr>
        <p:txBody>
          <a:bodyPr>
            <a:normAutofit fontScale="92500"/>
          </a:bodyPr>
          <a:lstStyle/>
          <a:p>
            <a:r>
              <a:rPr lang="fr-FR" dirty="0" smtClean="0"/>
              <a:t>- Difficulté à traduire juridiquement une maxime d’art politique</a:t>
            </a:r>
          </a:p>
          <a:p>
            <a:r>
              <a:rPr lang="fr-FR" dirty="0" smtClean="0"/>
              <a:t>- Les apparences d’une séparation stricte aux plans organique et fonctionnel dans les textes constitutionnels</a:t>
            </a:r>
          </a:p>
          <a:p>
            <a:r>
              <a:rPr lang="fr-FR" dirty="0" smtClean="0"/>
              <a:t>- La réalité d’une articulation complexe</a:t>
            </a:r>
          </a:p>
          <a:p>
            <a:r>
              <a:rPr lang="fr-FR" dirty="0" smtClean="0"/>
              <a:t>=&gt; Une logique de </a:t>
            </a:r>
            <a:r>
              <a:rPr lang="fr-FR" dirty="0" err="1" smtClean="0"/>
              <a:t>checks</a:t>
            </a:r>
            <a:r>
              <a:rPr lang="fr-FR" dirty="0" smtClean="0"/>
              <a:t> &amp; balance</a:t>
            </a:r>
          </a:p>
          <a:p>
            <a:r>
              <a:rPr lang="fr-FR" dirty="0" smtClean="0"/>
              <a:t>- Evolution ultérieure : </a:t>
            </a:r>
            <a:r>
              <a:rPr lang="fr-FR" smtClean="0"/>
              <a:t>le « régime présidentiel »</a:t>
            </a:r>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2. La garantie des droits individuels</a:t>
            </a:r>
            <a:endParaRPr lang="fr-FR" dirty="0"/>
          </a:p>
        </p:txBody>
      </p:sp>
      <p:sp>
        <p:nvSpPr>
          <p:cNvPr id="3" name="Espace réservé du contenu 2"/>
          <p:cNvSpPr>
            <a:spLocks noGrp="1"/>
          </p:cNvSpPr>
          <p:nvPr>
            <p:ph idx="1"/>
          </p:nvPr>
        </p:nvSpPr>
        <p:spPr>
          <a:xfrm>
            <a:off x="457200" y="1905000"/>
            <a:ext cx="8229600" cy="4221163"/>
          </a:xfrm>
        </p:spPr>
        <p:txBody>
          <a:bodyPr>
            <a:normAutofit/>
          </a:bodyPr>
          <a:lstStyle/>
          <a:p>
            <a:pPr>
              <a:buFontTx/>
              <a:buChar char="-"/>
            </a:pPr>
            <a:r>
              <a:rPr lang="fr-FR" u="sng" dirty="0" smtClean="0"/>
              <a:t>Les doctrines </a:t>
            </a:r>
            <a:r>
              <a:rPr lang="fr-FR" u="sng" dirty="0" err="1" smtClean="0"/>
              <a:t>contractualistes</a:t>
            </a:r>
            <a:r>
              <a:rPr lang="fr-FR" u="sng" dirty="0" smtClean="0"/>
              <a:t> </a:t>
            </a:r>
          </a:p>
          <a:p>
            <a:pPr>
              <a:buNone/>
            </a:pPr>
            <a:r>
              <a:rPr lang="fr-FR" dirty="0" smtClean="0"/>
              <a:t>(Grotius 1625, Hobbes 1651, Pufendorf 1672, Locke 1690, Rousseau 1762)</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349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838200"/>
            <a:ext cx="8229600" cy="5287963"/>
          </a:xfrm>
        </p:spPr>
        <p:txBody>
          <a:bodyPr/>
          <a:lstStyle/>
          <a:p>
            <a:r>
              <a:rPr lang="fr-FR" dirty="0" smtClean="0"/>
              <a:t>Thomas Hobbes, </a:t>
            </a:r>
            <a:r>
              <a:rPr lang="fr-FR" dirty="0" err="1" smtClean="0"/>
              <a:t>Leviathan</a:t>
            </a:r>
            <a:r>
              <a:rPr lang="fr-FR" dirty="0" smtClean="0"/>
              <a:t> (1651)</a:t>
            </a:r>
          </a:p>
          <a:p>
            <a:endParaRPr lang="fr-FR" dirty="0"/>
          </a:p>
        </p:txBody>
      </p:sp>
      <p:pic>
        <p:nvPicPr>
          <p:cNvPr id="4" name="Image 3"/>
          <p:cNvPicPr/>
          <p:nvPr/>
        </p:nvPicPr>
        <p:blipFill>
          <a:blip r:embed="rId2"/>
          <a:srcRect/>
          <a:stretch>
            <a:fillRect/>
          </a:stretch>
        </p:blipFill>
        <p:spPr bwMode="auto">
          <a:xfrm>
            <a:off x="1219200" y="1523999"/>
            <a:ext cx="6858000" cy="4602163"/>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t>
            </a:r>
            <a:r>
              <a:rPr lang="fr-FR" u="sng" dirty="0" smtClean="0"/>
              <a:t>Les textes reconnaissant les droits :</a:t>
            </a:r>
            <a:endParaRPr lang="fr-FR" dirty="0"/>
          </a:p>
        </p:txBody>
      </p:sp>
      <p:sp>
        <p:nvSpPr>
          <p:cNvPr id="3" name="Espace réservé du contenu 2"/>
          <p:cNvSpPr>
            <a:spLocks noGrp="1"/>
          </p:cNvSpPr>
          <p:nvPr>
            <p:ph idx="1"/>
          </p:nvPr>
        </p:nvSpPr>
        <p:spPr/>
        <p:txBody>
          <a:bodyPr/>
          <a:lstStyle/>
          <a:p>
            <a:pPr>
              <a:buNone/>
            </a:pPr>
            <a:r>
              <a:rPr lang="fr-FR" u="sng" dirty="0" smtClean="0"/>
              <a:t> </a:t>
            </a:r>
          </a:p>
          <a:p>
            <a:pPr>
              <a:buNone/>
            </a:pPr>
            <a:r>
              <a:rPr lang="fr-FR" dirty="0" smtClean="0"/>
              <a:t>*Angleterre : </a:t>
            </a:r>
            <a:r>
              <a:rPr lang="fr-FR" i="1" dirty="0" smtClean="0"/>
              <a:t>Magna </a:t>
            </a:r>
            <a:r>
              <a:rPr lang="fr-FR" i="1" dirty="0" err="1" smtClean="0"/>
              <a:t>Charta</a:t>
            </a:r>
            <a:r>
              <a:rPr lang="fr-FR" i="1" dirty="0" smtClean="0"/>
              <a:t> </a:t>
            </a:r>
            <a:r>
              <a:rPr lang="fr-FR" i="1" dirty="0" err="1" smtClean="0"/>
              <a:t>Libertatum</a:t>
            </a:r>
            <a:r>
              <a:rPr lang="fr-FR" dirty="0" smtClean="0"/>
              <a:t> (1215)</a:t>
            </a:r>
          </a:p>
          <a:p>
            <a:pPr>
              <a:buNone/>
            </a:pPr>
            <a:r>
              <a:rPr lang="fr-FR" i="1" dirty="0" err="1" smtClean="0"/>
              <a:t>Petition</a:t>
            </a:r>
            <a:r>
              <a:rPr lang="fr-FR" i="1" dirty="0" smtClean="0"/>
              <a:t> of </a:t>
            </a:r>
            <a:r>
              <a:rPr lang="fr-FR" i="1" dirty="0" err="1" smtClean="0"/>
              <a:t>Rights</a:t>
            </a:r>
            <a:r>
              <a:rPr lang="fr-FR" i="1" dirty="0" smtClean="0"/>
              <a:t> </a:t>
            </a:r>
            <a:r>
              <a:rPr lang="fr-FR" dirty="0" smtClean="0"/>
              <a:t>(1628), </a:t>
            </a:r>
            <a:r>
              <a:rPr lang="fr-FR" i="1" dirty="0" smtClean="0"/>
              <a:t>Bill of </a:t>
            </a:r>
            <a:r>
              <a:rPr lang="fr-FR" i="1" dirty="0" err="1" smtClean="0"/>
              <a:t>Rights</a:t>
            </a:r>
            <a:r>
              <a:rPr lang="fr-FR" i="1" dirty="0" smtClean="0"/>
              <a:t> </a:t>
            </a:r>
            <a:r>
              <a:rPr lang="fr-FR" dirty="0" smtClean="0"/>
              <a:t>(1689)</a:t>
            </a:r>
          </a:p>
          <a:p>
            <a:pPr>
              <a:buNone/>
            </a:pPr>
            <a:r>
              <a:rPr lang="fr-FR" dirty="0" smtClean="0"/>
              <a:t>* Amérique : Pennsylvanie 1701, Virginie 1776…</a:t>
            </a:r>
          </a:p>
          <a:p>
            <a:pPr>
              <a:buNone/>
            </a:pPr>
            <a:r>
              <a:rPr lang="fr-FR" dirty="0" smtClean="0"/>
              <a:t>*Etats-Unis : Bill of </a:t>
            </a:r>
            <a:r>
              <a:rPr lang="fr-FR" dirty="0" err="1" smtClean="0"/>
              <a:t>Rights</a:t>
            </a:r>
            <a:r>
              <a:rPr lang="fr-FR" dirty="0" smtClean="0"/>
              <a:t> (1791)</a:t>
            </a:r>
          </a:p>
          <a:p>
            <a:pPr>
              <a:buNone/>
            </a:pPr>
            <a:r>
              <a:rPr lang="fr-FR" dirty="0" smtClean="0"/>
              <a:t>*France : Déclaration des DDH (26 août 1789) </a:t>
            </a:r>
          </a:p>
          <a:p>
            <a:endParaRPr lang="fr-FR" dirty="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buNone/>
            </a:pPr>
            <a:r>
              <a:rPr lang="fr-FR" dirty="0" smtClean="0"/>
              <a:t>*Déclaration universelle des droits de l’homme (O.N.U. 1948) : déclarative</a:t>
            </a:r>
          </a:p>
          <a:p>
            <a:pPr>
              <a:buNone/>
            </a:pPr>
            <a:r>
              <a:rPr lang="fr-FR" dirty="0" smtClean="0"/>
              <a:t>*Convention européenne de sauvegarde des droits de l’homme (Conseil de l’Europe 1950)</a:t>
            </a:r>
          </a:p>
          <a:p>
            <a:pPr>
              <a:buNone/>
            </a:pPr>
            <a:r>
              <a:rPr lang="fr-FR" dirty="0" smtClean="0"/>
              <a:t>*Pacte international relatif aux droits civils et politiques (O.N.U. 1966)</a:t>
            </a:r>
          </a:p>
          <a:p>
            <a:pPr>
              <a:buNone/>
            </a:pPr>
            <a:r>
              <a:rPr lang="fr-FR" dirty="0" smtClean="0"/>
              <a:t>* Charte des droits fondamentaux de l’UE (2000, valeur contraignante </a:t>
            </a:r>
            <a:r>
              <a:rPr lang="fr-FR" dirty="0" err="1" smtClean="0"/>
              <a:t>dep</a:t>
            </a:r>
            <a:r>
              <a:rPr lang="fr-FR" dirty="0" smtClean="0"/>
              <a:t>. 2009)</a:t>
            </a:r>
            <a:endParaRPr lang="fr-FR" dirty="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3 phases de consécration des DDH</a:t>
            </a:r>
            <a:endParaRPr lang="fr-FR" dirty="0"/>
          </a:p>
        </p:txBody>
      </p:sp>
      <p:sp>
        <p:nvSpPr>
          <p:cNvPr id="3" name="Espace réservé du contenu 2"/>
          <p:cNvSpPr>
            <a:spLocks noGrp="1"/>
          </p:cNvSpPr>
          <p:nvPr>
            <p:ph idx="1"/>
          </p:nvPr>
        </p:nvSpPr>
        <p:spPr/>
        <p:txBody>
          <a:bodyPr/>
          <a:lstStyle/>
          <a:p>
            <a:pPr marL="514350" indent="-514350">
              <a:buAutoNum type="arabicPeriod"/>
            </a:pPr>
            <a:r>
              <a:rPr lang="fr-FR" dirty="0" err="1" smtClean="0"/>
              <a:t>Droits-libertés</a:t>
            </a:r>
            <a:r>
              <a:rPr lang="fr-FR" dirty="0" smtClean="0"/>
              <a:t> de la personne (XVIII</a:t>
            </a:r>
            <a:r>
              <a:rPr lang="fr-FR" baseline="30000" dirty="0" smtClean="0"/>
              <a:t>e</a:t>
            </a:r>
            <a:r>
              <a:rPr lang="fr-FR" dirty="0" smtClean="0"/>
              <a:t>)</a:t>
            </a:r>
          </a:p>
          <a:p>
            <a:pPr marL="514350" indent="-514350">
              <a:buNone/>
            </a:pPr>
            <a:r>
              <a:rPr lang="fr-FR" dirty="0" err="1" smtClean="0">
                <a:sym typeface="Wingdings"/>
              </a:rPr>
              <a:t></a:t>
            </a:r>
            <a:r>
              <a:rPr lang="fr-FR" dirty="0" err="1" smtClean="0"/>
              <a:t>Liberté</a:t>
            </a:r>
            <a:r>
              <a:rPr lang="fr-FR" dirty="0" smtClean="0"/>
              <a:t> d’aller &amp; venir, opinion, expression, égalité, légalité des délits &amp; peines, propriété</a:t>
            </a:r>
          </a:p>
          <a:p>
            <a:pPr marL="514350" indent="-514350">
              <a:buNone/>
            </a:pPr>
            <a:r>
              <a:rPr lang="fr-FR" dirty="0" smtClean="0"/>
              <a:t>2. Droits économiques et sociaux (1848, 1946)</a:t>
            </a:r>
          </a:p>
          <a:p>
            <a:pPr>
              <a:buNone/>
            </a:pPr>
            <a:r>
              <a:rPr lang="fr-FR" dirty="0" err="1" smtClean="0">
                <a:sym typeface="Wingdings"/>
              </a:rPr>
              <a:t>association</a:t>
            </a:r>
            <a:r>
              <a:rPr lang="fr-FR" dirty="0" smtClean="0">
                <a:sym typeface="Wingdings"/>
              </a:rPr>
              <a:t>, éducation, travail, logement,…</a:t>
            </a:r>
            <a:endParaRPr lang="fr-FR" dirty="0" smtClean="0"/>
          </a:p>
          <a:p>
            <a:pPr>
              <a:buNone/>
            </a:pPr>
            <a:r>
              <a:rPr lang="fr-FR" dirty="0" smtClean="0"/>
              <a:t>3. Droits collectifs (fin XX</a:t>
            </a:r>
            <a:r>
              <a:rPr lang="fr-FR" baseline="30000" dirty="0" smtClean="0"/>
              <a:t>e</a:t>
            </a:r>
            <a:r>
              <a:rPr lang="fr-FR" dirty="0" smtClean="0"/>
              <a:t>)</a:t>
            </a:r>
          </a:p>
          <a:p>
            <a:pPr>
              <a:buNone/>
            </a:pPr>
            <a:r>
              <a:rPr lang="fr-FR" dirty="0" err="1" smtClean="0">
                <a:sym typeface="Wingdings"/>
              </a:rPr>
              <a:t></a:t>
            </a:r>
            <a:r>
              <a:rPr lang="fr-FR" dirty="0" err="1" smtClean="0"/>
              <a:t>environnement</a:t>
            </a:r>
            <a:r>
              <a:rPr lang="fr-FR" dirty="0" smtClean="0"/>
              <a:t>, minorités, biodiversité…</a:t>
            </a:r>
            <a:endParaRPr lang="fr-FR" dirty="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Caractères des droits</a:t>
            </a:r>
            <a:endParaRPr lang="fr-FR" dirty="0"/>
          </a:p>
        </p:txBody>
      </p:sp>
      <p:sp>
        <p:nvSpPr>
          <p:cNvPr id="3" name="Espace réservé du contenu 2"/>
          <p:cNvSpPr>
            <a:spLocks noGrp="1"/>
          </p:cNvSpPr>
          <p:nvPr>
            <p:ph idx="1"/>
          </p:nvPr>
        </p:nvSpPr>
        <p:spPr/>
        <p:txBody>
          <a:bodyPr/>
          <a:lstStyle/>
          <a:p>
            <a:r>
              <a:rPr lang="fr-FR" dirty="0" smtClean="0"/>
              <a:t>- Droits naturels (</a:t>
            </a:r>
            <a:r>
              <a:rPr lang="fr-FR" dirty="0" err="1" smtClean="0"/>
              <a:t>ante-étatiques</a:t>
            </a:r>
            <a:r>
              <a:rPr lang="fr-FR" dirty="0" smtClean="0"/>
              <a:t>) / artificiels</a:t>
            </a:r>
          </a:p>
          <a:p>
            <a:r>
              <a:rPr lang="fr-FR" dirty="0" smtClean="0"/>
              <a:t>- Droits subjectifs / droit objectif</a:t>
            </a:r>
          </a:p>
          <a:p>
            <a:r>
              <a:rPr lang="fr-FR" dirty="0" smtClean="0"/>
              <a:t>- </a:t>
            </a:r>
            <a:r>
              <a:rPr lang="fr-FR" dirty="0" err="1" smtClean="0"/>
              <a:t>Droits-libertés</a:t>
            </a:r>
            <a:r>
              <a:rPr lang="fr-FR" dirty="0" smtClean="0"/>
              <a:t> et droits créances</a:t>
            </a:r>
          </a:p>
          <a:p>
            <a:r>
              <a:rPr lang="fr-FR" dirty="0" smtClean="0"/>
              <a:t>- Droits fondamentaux ou libertés publiques ?</a:t>
            </a:r>
          </a:p>
          <a:p>
            <a:r>
              <a:rPr lang="fr-FR" dirty="0" smtClean="0"/>
              <a:t>- Le problème de l’effectivité des droits et de leur garantie :  montée en puissance des garanties juridictionnelles</a:t>
            </a:r>
          </a:p>
          <a:p>
            <a:endParaRPr lang="fr-FR" dirty="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554162"/>
          </a:xfrm>
        </p:spPr>
        <p:txBody>
          <a:bodyPr>
            <a:normAutofit/>
          </a:bodyPr>
          <a:lstStyle/>
          <a:p>
            <a:r>
              <a:rPr lang="fr-FR" sz="3600" dirty="0" smtClean="0"/>
              <a:t>Leçon n°5 : La voie française vers le constitutionnalisme libéral : 1789-1792</a:t>
            </a:r>
            <a:endParaRPr lang="fr-FR" sz="3600" dirty="0"/>
          </a:p>
        </p:txBody>
      </p:sp>
      <p:sp>
        <p:nvSpPr>
          <p:cNvPr id="3" name="Espace réservé du contenu 2"/>
          <p:cNvSpPr>
            <a:spLocks noGrp="1"/>
          </p:cNvSpPr>
          <p:nvPr>
            <p:ph idx="1"/>
          </p:nvPr>
        </p:nvSpPr>
        <p:spPr>
          <a:xfrm>
            <a:off x="457200" y="1828800"/>
            <a:ext cx="8229600" cy="4648200"/>
          </a:xfrm>
        </p:spPr>
        <p:txBody>
          <a:bodyPr>
            <a:normAutofit fontScale="92500" lnSpcReduction="20000"/>
          </a:bodyPr>
          <a:lstStyle/>
          <a:p>
            <a:pPr>
              <a:buNone/>
            </a:pPr>
            <a:r>
              <a:rPr lang="fr-FR" u="sng" dirty="0" smtClean="0"/>
              <a:t>§ 1. L’ « absolutisme » monarchique en crise</a:t>
            </a:r>
          </a:p>
          <a:p>
            <a:r>
              <a:rPr lang="fr-FR" dirty="0" smtClean="0"/>
              <a:t>Absence des états généraux depuis 1614, révolte des parlements, crise financière</a:t>
            </a:r>
          </a:p>
          <a:p>
            <a:r>
              <a:rPr lang="fr-FR" dirty="0" smtClean="0"/>
              <a:t>Louis XV : discours de la flagellation (1766)</a:t>
            </a:r>
          </a:p>
          <a:p>
            <a:r>
              <a:rPr lang="fr-FR" dirty="0" smtClean="0"/>
              <a:t>Echec des assemblées de notables (1787-1788)</a:t>
            </a:r>
          </a:p>
          <a:p>
            <a:r>
              <a:rPr lang="fr-FR" dirty="0" smtClean="0"/>
              <a:t>Louis XVI convoque des Etats généraux pour 1789</a:t>
            </a:r>
          </a:p>
          <a:p>
            <a:r>
              <a:rPr lang="fr-FR" dirty="0" smtClean="0"/>
              <a:t>Sieyès : Brochure </a:t>
            </a:r>
            <a:r>
              <a:rPr lang="fr-FR" i="1" dirty="0" smtClean="0"/>
              <a:t>Qu’est-ce que le Tiers état ? </a:t>
            </a:r>
            <a:r>
              <a:rPr lang="fr-FR" dirty="0" smtClean="0"/>
              <a:t>(janv. 1789)</a:t>
            </a:r>
          </a:p>
          <a:p>
            <a:r>
              <a:rPr lang="fr-FR" dirty="0" smtClean="0"/>
              <a:t>Cahiers de doléance</a:t>
            </a:r>
          </a:p>
          <a:p>
            <a:r>
              <a:rPr lang="fr-FR" dirty="0" smtClean="0"/>
              <a:t>Ouverture des Etats généraux le 5 mai 1789 </a:t>
            </a:r>
          </a:p>
          <a:p>
            <a:endParaRPr lang="fr-FR" dirty="0" smtClean="0"/>
          </a:p>
          <a:p>
            <a:pPr>
              <a:buNone/>
            </a:pPr>
            <a:endParaRPr lang="fr-FR" dirty="0" smtClean="0"/>
          </a:p>
          <a:p>
            <a:endParaRPr lang="fr-FR" dirty="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Ouverture des Etats généraux (1789)</a:t>
            </a:r>
            <a:endParaRPr lang="fr-FR" dirty="0"/>
          </a:p>
        </p:txBody>
      </p:sp>
      <p:sp>
        <p:nvSpPr>
          <p:cNvPr id="3" name="Espace réservé du contenu 2"/>
          <p:cNvSpPr>
            <a:spLocks noGrp="1"/>
          </p:cNvSpPr>
          <p:nvPr>
            <p:ph idx="1"/>
          </p:nvPr>
        </p:nvSpPr>
        <p:spPr/>
        <p:txBody>
          <a:bodyPr/>
          <a:lstStyle/>
          <a:p>
            <a:endParaRPr lang="fr-FR" dirty="0"/>
          </a:p>
        </p:txBody>
      </p:sp>
      <p:pic>
        <p:nvPicPr>
          <p:cNvPr id="5" name="Image 4"/>
          <p:cNvPicPr>
            <a:picLocks noChangeAspect="1"/>
          </p:cNvPicPr>
          <p:nvPr/>
        </p:nvPicPr>
        <p:blipFill>
          <a:blip r:embed="rId3"/>
          <a:stretch>
            <a:fillRect/>
          </a:stretch>
        </p:blipFill>
        <p:spPr>
          <a:xfrm>
            <a:off x="457200" y="1600200"/>
            <a:ext cx="7543799" cy="4741526"/>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de la salle des états généraux</a:t>
            </a:r>
            <a:endParaRPr lang="fr-FR" dirty="0"/>
          </a:p>
        </p:txBody>
      </p:sp>
      <p:sp>
        <p:nvSpPr>
          <p:cNvPr id="3" name="Espace réservé du contenu 2"/>
          <p:cNvSpPr>
            <a:spLocks noGrp="1"/>
          </p:cNvSpPr>
          <p:nvPr>
            <p:ph idx="1"/>
          </p:nvPr>
        </p:nvSpPr>
        <p:spPr/>
        <p:txBody>
          <a:bodyPr/>
          <a:lstStyle/>
          <a:p>
            <a:pPr>
              <a:buNone/>
            </a:pPr>
            <a:endParaRPr lang="fr-FR" dirty="0"/>
          </a:p>
        </p:txBody>
      </p:sp>
      <p:pic>
        <p:nvPicPr>
          <p:cNvPr id="4" name="Image 3"/>
          <p:cNvPicPr>
            <a:picLocks noChangeAspect="1"/>
          </p:cNvPicPr>
          <p:nvPr/>
        </p:nvPicPr>
        <p:blipFill>
          <a:blip r:embed="rId2"/>
          <a:stretch>
            <a:fillRect/>
          </a:stretch>
        </p:blipFill>
        <p:spPr>
          <a:xfrm>
            <a:off x="457200" y="1600200"/>
            <a:ext cx="8494987" cy="40386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44562"/>
          </a:xfrm>
        </p:spPr>
        <p:txBody>
          <a:bodyPr>
            <a:normAutofit fontScale="90000"/>
          </a:bodyPr>
          <a:lstStyle/>
          <a:p>
            <a:r>
              <a:rPr lang="fr-FR" u="sng" dirty="0" smtClean="0"/>
              <a:t>§ 2. La Révolution de 1789</a:t>
            </a:r>
            <a:br>
              <a:rPr lang="fr-FR" u="sng" dirty="0" smtClean="0"/>
            </a:br>
            <a:endParaRPr lang="fr-FR" dirty="0"/>
          </a:p>
        </p:txBody>
      </p:sp>
      <p:sp>
        <p:nvSpPr>
          <p:cNvPr id="3" name="Espace réservé du contenu 2"/>
          <p:cNvSpPr>
            <a:spLocks noGrp="1"/>
          </p:cNvSpPr>
          <p:nvPr>
            <p:ph idx="1"/>
          </p:nvPr>
        </p:nvSpPr>
        <p:spPr/>
        <p:txBody>
          <a:bodyPr>
            <a:normAutofit fontScale="92500" lnSpcReduction="10000"/>
          </a:bodyPr>
          <a:lstStyle/>
          <a:p>
            <a:pPr>
              <a:buFontTx/>
              <a:buChar char="-"/>
            </a:pPr>
            <a:r>
              <a:rPr lang="fr-FR" dirty="0" smtClean="0"/>
              <a:t>L’assemblée du Tiers état se proclame Assemblée nationale, 17 juin : revendication du monopole de la représentation</a:t>
            </a:r>
          </a:p>
          <a:p>
            <a:r>
              <a:rPr lang="fr-FR" dirty="0" smtClean="0"/>
              <a:t>Serment du Jeu de Paume, 20 juin : revendication de la puissance constituante par le Tiers état</a:t>
            </a:r>
          </a:p>
          <a:p>
            <a:r>
              <a:rPr lang="fr-FR" dirty="0" smtClean="0"/>
              <a:t>Séance royale du 23 juin : rébellion du Tiers (apostrophe de Mirabeau)</a:t>
            </a:r>
          </a:p>
          <a:p>
            <a:r>
              <a:rPr lang="fr-FR" dirty="0" smtClean="0"/>
              <a:t>Réunion des trois ordres : 27 juin /9 juillet</a:t>
            </a:r>
          </a:p>
          <a:p>
            <a:r>
              <a:rPr lang="fr-FR" dirty="0" smtClean="0"/>
              <a:t>=&gt; Assemblée nationale constituante </a:t>
            </a:r>
            <a:endParaRPr lang="fr-FR" dirty="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L’invention de la représentation politique moderne </a:t>
            </a:r>
            <a:endParaRPr lang="fr-FR" dirty="0"/>
          </a:p>
        </p:txBody>
      </p:sp>
      <p:sp>
        <p:nvSpPr>
          <p:cNvPr id="3" name="Espace réservé du contenu 2"/>
          <p:cNvSpPr>
            <a:spLocks noGrp="1"/>
          </p:cNvSpPr>
          <p:nvPr>
            <p:ph idx="1"/>
          </p:nvPr>
        </p:nvSpPr>
        <p:spPr/>
        <p:txBody>
          <a:bodyPr>
            <a:normAutofit lnSpcReduction="10000"/>
          </a:bodyPr>
          <a:lstStyle/>
          <a:p>
            <a:pPr marL="514350" indent="-514350">
              <a:buAutoNum type="arabicPeriod"/>
            </a:pPr>
            <a:r>
              <a:rPr lang="fr-FR" b="1" dirty="0" smtClean="0"/>
              <a:t>La représentation : une fiction juridique</a:t>
            </a:r>
          </a:p>
          <a:p>
            <a:pPr marL="514350" indent="-514350">
              <a:buNone/>
            </a:pPr>
            <a:r>
              <a:rPr lang="fr-FR" dirty="0" smtClean="0"/>
              <a:t>*« </a:t>
            </a:r>
            <a:r>
              <a:rPr lang="fr-FR" i="1" dirty="0" smtClean="0"/>
              <a:t>La Nation, de qui seule émane tous les pouvoirs, ne peut les exercer que par délégation. La Constitution est représentative : les représentants sont le Corps législatif et le Roi.</a:t>
            </a:r>
            <a:r>
              <a:rPr lang="fr-FR" dirty="0" smtClean="0"/>
              <a:t> »</a:t>
            </a:r>
          </a:p>
          <a:p>
            <a:pPr marL="514350" indent="-514350">
              <a:buNone/>
            </a:pPr>
            <a:r>
              <a:rPr lang="fr-FR" dirty="0" smtClean="0"/>
              <a:t>(Constitution de 1791, Titre III, art. 2)</a:t>
            </a:r>
          </a:p>
          <a:p>
            <a:pPr marL="514350" indent="-514350">
              <a:buNone/>
            </a:pPr>
            <a:r>
              <a:rPr lang="fr-FR" dirty="0" smtClean="0"/>
              <a:t>*Distinction entre Principe et Exercice de la souveraineté (=&gt;Gouvernants/Gouvernés)</a:t>
            </a:r>
            <a:endParaRPr lang="fr-FR" dirty="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Caractères de la représentation</a:t>
            </a:r>
            <a:endParaRPr lang="fr-FR" dirty="0"/>
          </a:p>
        </p:txBody>
      </p:sp>
      <p:sp>
        <p:nvSpPr>
          <p:cNvPr id="3" name="Espace réservé du contenu 2"/>
          <p:cNvSpPr>
            <a:spLocks noGrp="1"/>
          </p:cNvSpPr>
          <p:nvPr>
            <p:ph idx="1"/>
          </p:nvPr>
        </p:nvSpPr>
        <p:spPr/>
        <p:txBody>
          <a:bodyPr>
            <a:normAutofit fontScale="92500" lnSpcReduction="20000"/>
          </a:bodyPr>
          <a:lstStyle/>
          <a:p>
            <a:pPr marL="514350" indent="-514350">
              <a:buNone/>
            </a:pPr>
            <a:r>
              <a:rPr lang="fr-FR" b="1" dirty="0" smtClean="0"/>
              <a:t>La représentation : type ancien / </a:t>
            </a:r>
            <a:r>
              <a:rPr lang="fr-FR" b="1" u="sng" dirty="0" smtClean="0"/>
              <a:t>type moderne </a:t>
            </a:r>
          </a:p>
          <a:p>
            <a:pPr marL="514350" indent="-514350">
              <a:buNone/>
            </a:pPr>
            <a:r>
              <a:rPr lang="fr-FR" dirty="0" smtClean="0"/>
              <a:t>a) Structure du corps politique</a:t>
            </a:r>
          </a:p>
          <a:p>
            <a:pPr marL="514350" indent="-514350">
              <a:buNone/>
            </a:pPr>
            <a:r>
              <a:rPr lang="fr-FR" dirty="0" smtClean="0"/>
              <a:t>&gt;société d’ordres / </a:t>
            </a:r>
            <a:r>
              <a:rPr lang="fr-FR" u="sng" dirty="0" smtClean="0"/>
              <a:t>société d’individus égaux</a:t>
            </a:r>
          </a:p>
          <a:p>
            <a:pPr marL="514350" indent="-514350">
              <a:buNone/>
            </a:pPr>
            <a:r>
              <a:rPr lang="fr-FR" dirty="0" smtClean="0"/>
              <a:t>b) Nature du mandat</a:t>
            </a:r>
          </a:p>
          <a:p>
            <a:pPr marL="514350" indent="-514350">
              <a:buNone/>
            </a:pPr>
            <a:r>
              <a:rPr lang="fr-FR" dirty="0" smtClean="0"/>
              <a:t>&gt;Particulier et impératif / </a:t>
            </a:r>
            <a:r>
              <a:rPr lang="fr-FR" u="sng" dirty="0" smtClean="0"/>
              <a:t>Général et libre</a:t>
            </a:r>
          </a:p>
          <a:p>
            <a:pPr marL="514350" indent="-514350">
              <a:buNone/>
            </a:pPr>
            <a:r>
              <a:rPr lang="fr-FR" dirty="0" smtClean="0"/>
              <a:t>c) Délibération</a:t>
            </a:r>
          </a:p>
          <a:p>
            <a:pPr marL="514350" indent="-514350">
              <a:buNone/>
            </a:pPr>
            <a:r>
              <a:rPr lang="fr-FR" dirty="0" smtClean="0"/>
              <a:t>&gt;Par ordre, unanimité/</a:t>
            </a:r>
            <a:r>
              <a:rPr lang="fr-FR" u="sng" dirty="0" smtClean="0"/>
              <a:t>Par tête, règle de majorité</a:t>
            </a:r>
          </a:p>
          <a:p>
            <a:pPr marL="514350" indent="-514350">
              <a:buNone/>
            </a:pPr>
            <a:r>
              <a:rPr lang="fr-FR" dirty="0" smtClean="0"/>
              <a:t>d) Implications</a:t>
            </a:r>
          </a:p>
          <a:p>
            <a:pPr marL="514350" indent="-514350">
              <a:buNone/>
            </a:pPr>
            <a:r>
              <a:rPr lang="fr-FR" dirty="0" smtClean="0"/>
              <a:t>&gt;Possibilité de révocation / </a:t>
            </a:r>
            <a:r>
              <a:rPr lang="fr-FR" u="sng" dirty="0" smtClean="0"/>
              <a:t>Irresponsabilité juridique, responsabilité politique</a:t>
            </a:r>
            <a:endParaRPr lang="fr-FR" u="sng" dirty="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587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838200"/>
            <a:ext cx="8229600" cy="5287963"/>
          </a:xfrm>
        </p:spPr>
        <p:txBody>
          <a:bodyPr>
            <a:normAutofit fontScale="85000" lnSpcReduction="10000"/>
          </a:bodyPr>
          <a:lstStyle/>
          <a:p>
            <a:r>
              <a:rPr lang="fr-FR" dirty="0" smtClean="0"/>
              <a:t>- 14 juillet 1789 : prise de la Bastille (symbole)</a:t>
            </a:r>
          </a:p>
          <a:p>
            <a:r>
              <a:rPr lang="fr-FR" dirty="0" smtClean="0"/>
              <a:t>- Nuit du 4 août : abolition des privilèges</a:t>
            </a:r>
          </a:p>
          <a:p>
            <a:r>
              <a:rPr lang="fr-FR" dirty="0" smtClean="0"/>
              <a:t>- 26 août : Déclaration des DDH</a:t>
            </a:r>
          </a:p>
          <a:p>
            <a:r>
              <a:rPr lang="fr-FR" dirty="0" smtClean="0"/>
              <a:t>- fin </a:t>
            </a:r>
            <a:r>
              <a:rPr lang="fr-FR" dirty="0" err="1" smtClean="0"/>
              <a:t>août-sept</a:t>
            </a:r>
            <a:r>
              <a:rPr lang="fr-FR" dirty="0" smtClean="0"/>
              <a:t>. 1789 : premiers débats constitutionnels et choix techniques (rejet bicamérisme, rejet veto absolu du roi, incompatibilité des fonctions de ministre et de député)</a:t>
            </a:r>
          </a:p>
          <a:p>
            <a:r>
              <a:rPr lang="fr-FR" dirty="0" smtClean="0"/>
              <a:t>- Octobre 1789 : le Roi ramené à Paris</a:t>
            </a:r>
          </a:p>
          <a:p>
            <a:r>
              <a:rPr lang="fr-FR" dirty="0" smtClean="0"/>
              <a:t>- Novembre 1789 : nationalisation des biens du clergé</a:t>
            </a:r>
          </a:p>
          <a:p>
            <a:r>
              <a:rPr lang="fr-FR" dirty="0" smtClean="0"/>
              <a:t>- Juin 1791 : échec de la fuite du roi (Varennes)</a:t>
            </a:r>
          </a:p>
          <a:p>
            <a:r>
              <a:rPr lang="fr-FR" dirty="0" smtClean="0"/>
              <a:t>- Septembre 1791 : adoption de la Constitution</a:t>
            </a:r>
            <a:endParaRPr lang="fr-FR" dirty="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Olympe de Gouges (1748-1793)</a:t>
            </a:r>
            <a:endParaRPr lang="fr-FR" dirty="0"/>
          </a:p>
        </p:txBody>
      </p:sp>
      <p:sp>
        <p:nvSpPr>
          <p:cNvPr id="3" name="Espace réservé du contenu 2"/>
          <p:cNvSpPr>
            <a:spLocks noGrp="1"/>
          </p:cNvSpPr>
          <p:nvPr>
            <p:ph idx="1"/>
          </p:nvPr>
        </p:nvSpPr>
        <p:spPr/>
        <p:txBody>
          <a:bodyPr/>
          <a:lstStyle/>
          <a:p>
            <a:pPr>
              <a:buNone/>
            </a:pPr>
            <a:r>
              <a:rPr lang="fr-FR" i="1" dirty="0" smtClean="0"/>
              <a:t>Déclaration des droits de la femme et de la citoyenne </a:t>
            </a:r>
            <a:r>
              <a:rPr lang="fr-FR" dirty="0" smtClean="0"/>
              <a:t>(sept. 1791)</a:t>
            </a:r>
          </a:p>
          <a:p>
            <a:endParaRPr lang="fr-FR" dirty="0"/>
          </a:p>
        </p:txBody>
      </p:sp>
      <p:pic>
        <p:nvPicPr>
          <p:cNvPr id="4" name="Image 3"/>
          <p:cNvPicPr>
            <a:picLocks noChangeAspect="1"/>
          </p:cNvPicPr>
          <p:nvPr/>
        </p:nvPicPr>
        <p:blipFill>
          <a:blip r:embed="rId2"/>
          <a:stretch>
            <a:fillRect/>
          </a:stretch>
        </p:blipFill>
        <p:spPr>
          <a:xfrm>
            <a:off x="4648200" y="2362200"/>
            <a:ext cx="3378200" cy="419088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15962"/>
          </a:xfrm>
        </p:spPr>
        <p:txBody>
          <a:bodyPr>
            <a:normAutofit/>
          </a:bodyPr>
          <a:lstStyle/>
          <a:p>
            <a:r>
              <a:rPr lang="fr-FR" sz="3600" b="1" dirty="0" smtClean="0"/>
              <a:t>§ 3. La Constitution du 3 septembre 1791</a:t>
            </a:r>
            <a:endParaRPr lang="fr-FR" sz="3600" b="1" dirty="0"/>
          </a:p>
        </p:txBody>
      </p:sp>
      <p:sp>
        <p:nvSpPr>
          <p:cNvPr id="3" name="Espace réservé du contenu 2"/>
          <p:cNvSpPr>
            <a:spLocks noGrp="1"/>
          </p:cNvSpPr>
          <p:nvPr>
            <p:ph idx="1"/>
          </p:nvPr>
        </p:nvSpPr>
        <p:spPr>
          <a:xfrm>
            <a:off x="457200" y="1219200"/>
            <a:ext cx="8229600" cy="4906963"/>
          </a:xfrm>
        </p:spPr>
        <p:txBody>
          <a:bodyPr>
            <a:normAutofit lnSpcReduction="10000"/>
          </a:bodyPr>
          <a:lstStyle/>
          <a:p>
            <a:pPr>
              <a:buNone/>
            </a:pPr>
            <a:r>
              <a:rPr lang="fr-FR" sz="2800" b="1" dirty="0" smtClean="0"/>
              <a:t>A) Dans la durée : elle pose les principes généraux du constitutionnalisme à la française</a:t>
            </a:r>
            <a:r>
              <a:rPr lang="fr-FR" sz="2800" dirty="0" smtClean="0"/>
              <a:t> </a:t>
            </a:r>
          </a:p>
          <a:p>
            <a:pPr>
              <a:buFontTx/>
              <a:buChar char="-"/>
            </a:pPr>
            <a:r>
              <a:rPr lang="fr-FR" sz="2800" dirty="0" smtClean="0"/>
              <a:t>Caractère absolu de la souveraineté</a:t>
            </a:r>
          </a:p>
          <a:p>
            <a:pPr>
              <a:buFontTx/>
              <a:buChar char="-"/>
            </a:pPr>
            <a:r>
              <a:rPr lang="fr-FR" sz="2800" dirty="0" smtClean="0"/>
              <a:t>Régime radicalement représentatif</a:t>
            </a:r>
          </a:p>
          <a:p>
            <a:pPr algn="just">
              <a:buFontTx/>
              <a:buChar char="-"/>
            </a:pPr>
            <a:r>
              <a:rPr lang="fr-FR" sz="2800" dirty="0" smtClean="0"/>
              <a:t>Le principe de la constitution </a:t>
            </a:r>
            <a:r>
              <a:rPr lang="fr-FR" sz="2800" dirty="0" err="1" smtClean="0"/>
              <a:t>formelle-rigide</a:t>
            </a:r>
            <a:r>
              <a:rPr lang="fr-FR" sz="2800" dirty="0" smtClean="0"/>
              <a:t> relativisé par le </a:t>
            </a:r>
            <a:r>
              <a:rPr lang="fr-FR" sz="2800" dirty="0" err="1" smtClean="0"/>
              <a:t>légicentrisme</a:t>
            </a:r>
            <a:endParaRPr lang="fr-FR" sz="2800" dirty="0" smtClean="0"/>
          </a:p>
          <a:p>
            <a:pPr algn="just">
              <a:buFontTx/>
              <a:buChar char="-"/>
            </a:pPr>
            <a:r>
              <a:rPr lang="fr-FR" sz="2800" dirty="0" smtClean="0"/>
              <a:t>Conception séparatiste de la distribution des pouvoirs</a:t>
            </a:r>
          </a:p>
          <a:p>
            <a:pPr algn="just">
              <a:buFontTx/>
              <a:buChar char="-"/>
            </a:pPr>
            <a:r>
              <a:rPr lang="fr-FR" sz="2800" dirty="0" smtClean="0"/>
              <a:t>Conception hiérarchique des pouvoirs : primat de l’assemblée ; méfiance envers le gouvernement ; relégation de la juridiction </a:t>
            </a:r>
            <a:endParaRPr lang="fr-FR" sz="2800" dirty="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62"/>
          </a:xfrm>
        </p:spPr>
        <p:txBody>
          <a:bodyPr>
            <a:normAutofit/>
          </a:bodyPr>
          <a:lstStyle/>
          <a:p>
            <a:r>
              <a:rPr lang="fr-FR" sz="3200" b="1" dirty="0" smtClean="0"/>
              <a:t>B) Le cadre du système de gouvernement</a:t>
            </a:r>
            <a:endParaRPr lang="fr-FR" sz="3200" b="1" dirty="0"/>
          </a:p>
        </p:txBody>
      </p:sp>
      <p:sp>
        <p:nvSpPr>
          <p:cNvPr id="3" name="Espace réservé du contenu 2"/>
          <p:cNvSpPr>
            <a:spLocks noGrp="1"/>
          </p:cNvSpPr>
          <p:nvPr>
            <p:ph idx="1"/>
          </p:nvPr>
        </p:nvSpPr>
        <p:spPr/>
        <p:txBody>
          <a:bodyPr>
            <a:normAutofit fontScale="92500" lnSpcReduction="20000"/>
          </a:bodyPr>
          <a:lstStyle/>
          <a:p>
            <a:pPr marL="514350" indent="-514350">
              <a:buAutoNum type="arabicPeriod"/>
            </a:pPr>
            <a:r>
              <a:rPr lang="fr-FR" b="1" i="1" dirty="0" smtClean="0"/>
              <a:t>La balance inégale entre Exécutif et Assemblée</a:t>
            </a:r>
          </a:p>
          <a:p>
            <a:pPr marL="514350" indent="-514350">
              <a:buNone/>
            </a:pPr>
            <a:r>
              <a:rPr lang="fr-FR" dirty="0" smtClean="0"/>
              <a:t>- Monocamérisme, Assemblée permanente, indissoluble</a:t>
            </a:r>
          </a:p>
          <a:p>
            <a:pPr marL="514350" indent="-514350">
              <a:buNone/>
            </a:pPr>
            <a:r>
              <a:rPr lang="fr-FR" dirty="0" smtClean="0"/>
              <a:t>- La législation et le veto suspensif du Roi</a:t>
            </a:r>
          </a:p>
          <a:p>
            <a:pPr marL="514350" indent="-514350">
              <a:buNone/>
            </a:pPr>
            <a:r>
              <a:rPr lang="fr-FR" b="1" i="1" dirty="0" smtClean="0"/>
              <a:t>2.</a:t>
            </a:r>
            <a:r>
              <a:rPr lang="fr-FR" dirty="0" smtClean="0"/>
              <a:t> </a:t>
            </a:r>
            <a:r>
              <a:rPr lang="fr-FR" b="1" i="1" dirty="0" smtClean="0"/>
              <a:t>Une faible autonomie de l’Exécutif</a:t>
            </a:r>
          </a:p>
          <a:p>
            <a:pPr>
              <a:buNone/>
            </a:pPr>
            <a:r>
              <a:rPr lang="fr-FR" dirty="0" smtClean="0"/>
              <a:t>- Nomination et révocation des ministres par le Roi</a:t>
            </a:r>
          </a:p>
          <a:p>
            <a:pPr>
              <a:buFontTx/>
              <a:buChar char="-"/>
            </a:pPr>
            <a:r>
              <a:rPr lang="fr-FR" dirty="0" smtClean="0"/>
              <a:t>Obstacles à leur lien avec l’Assemblée</a:t>
            </a:r>
          </a:p>
          <a:p>
            <a:pPr>
              <a:buFontTx/>
              <a:buChar char="-"/>
            </a:pPr>
            <a:r>
              <a:rPr lang="fr-FR" dirty="0" smtClean="0"/>
              <a:t>Soumis à une responsabilité pour faute </a:t>
            </a:r>
          </a:p>
          <a:p>
            <a:pPr>
              <a:buNone/>
            </a:pPr>
            <a:r>
              <a:rPr lang="fr-FR" dirty="0" smtClean="0"/>
              <a:t>- Loi des 27 avril/25 mai 1791 sur l’organisation du ministère</a:t>
            </a:r>
          </a:p>
          <a:p>
            <a:endParaRPr lang="fr-FR" dirty="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t>C) Une mise en œuvre accentuant les déséquilibres textuels</a:t>
            </a:r>
            <a:r>
              <a:rPr lang="fr-FR" sz="2800" dirty="0" smtClean="0"/>
              <a:t> </a:t>
            </a:r>
            <a:endParaRPr lang="fr-FR" sz="2800" dirty="0"/>
          </a:p>
        </p:txBody>
      </p:sp>
      <p:sp>
        <p:nvSpPr>
          <p:cNvPr id="3" name="Espace réservé du contenu 2"/>
          <p:cNvSpPr>
            <a:spLocks noGrp="1"/>
          </p:cNvSpPr>
          <p:nvPr>
            <p:ph idx="1"/>
          </p:nvPr>
        </p:nvSpPr>
        <p:spPr/>
        <p:txBody>
          <a:bodyPr>
            <a:normAutofit/>
          </a:bodyPr>
          <a:lstStyle/>
          <a:p>
            <a:pPr marL="514350" indent="-514350">
              <a:buAutoNum type="arabicPeriod"/>
            </a:pPr>
            <a:r>
              <a:rPr lang="fr-FR" dirty="0" smtClean="0"/>
              <a:t>Une assemblée envahissante et sous la menace de la rue</a:t>
            </a:r>
          </a:p>
          <a:p>
            <a:pPr>
              <a:buNone/>
            </a:pPr>
            <a:r>
              <a:rPr lang="fr-FR" dirty="0" smtClean="0"/>
              <a:t>2. L’asservissement de l’Exécutif</a:t>
            </a:r>
          </a:p>
          <a:p>
            <a:pPr>
              <a:buNone/>
            </a:pPr>
            <a:r>
              <a:rPr lang="fr-FR" dirty="0" smtClean="0"/>
              <a:t>- Inéligibilité des Constituants à la 1</a:t>
            </a:r>
            <a:r>
              <a:rPr lang="fr-FR" baseline="30000" dirty="0" smtClean="0"/>
              <a:t>ere</a:t>
            </a:r>
            <a:r>
              <a:rPr lang="fr-FR" dirty="0" smtClean="0"/>
              <a:t> Assemblée</a:t>
            </a:r>
          </a:p>
          <a:p>
            <a:pPr>
              <a:buNone/>
            </a:pPr>
            <a:r>
              <a:rPr lang="fr-FR" dirty="0" smtClean="0"/>
              <a:t>- Détournement de la responsabilité ministérielle </a:t>
            </a:r>
          </a:p>
          <a:p>
            <a:pPr>
              <a:buNone/>
            </a:pPr>
            <a:r>
              <a:rPr lang="fr-FR" dirty="0" smtClean="0"/>
              <a:t>- La paralysie du roi ; coup de force d’août 1792</a:t>
            </a:r>
            <a:endParaRPr lang="fr-FR" dirty="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De la République à l’Empire (1792-1814)</a:t>
            </a:r>
            <a:endParaRPr lang="fr-FR" dirty="0"/>
          </a:p>
        </p:txBody>
      </p:sp>
      <p:sp>
        <p:nvSpPr>
          <p:cNvPr id="3" name="Espace réservé du contenu 2"/>
          <p:cNvSpPr>
            <a:spLocks noGrp="1"/>
          </p:cNvSpPr>
          <p:nvPr>
            <p:ph idx="1"/>
          </p:nvPr>
        </p:nvSpPr>
        <p:spPr/>
        <p:txBody>
          <a:bodyPr/>
          <a:lstStyle/>
          <a:p>
            <a:r>
              <a:rPr lang="fr-FR" dirty="0" smtClean="0"/>
              <a:t>Constitution de l’An I (1793)</a:t>
            </a:r>
          </a:p>
          <a:p>
            <a:r>
              <a:rPr lang="fr-FR" dirty="0" smtClean="0"/>
              <a:t>Gouvernement révolutionnaire ; la Terreur</a:t>
            </a:r>
          </a:p>
          <a:p>
            <a:r>
              <a:rPr lang="fr-FR" dirty="0" smtClean="0"/>
              <a:t>Constitution de l’An III (1795) : Directoire</a:t>
            </a:r>
          </a:p>
          <a:p>
            <a:r>
              <a:rPr lang="fr-FR" dirty="0" smtClean="0"/>
              <a:t>Constitution de l’An VIII (1799) : Consulat</a:t>
            </a:r>
          </a:p>
          <a:p>
            <a:r>
              <a:rPr lang="fr-FR" dirty="0" smtClean="0"/>
              <a:t>Constitution de l’An X (1802) : Consulat à vie</a:t>
            </a:r>
          </a:p>
          <a:p>
            <a:r>
              <a:rPr lang="fr-FR" dirty="0" smtClean="0"/>
              <a:t>Constitution de l’An XII (1804) : 1</a:t>
            </a:r>
            <a:r>
              <a:rPr lang="fr-FR" baseline="30000" dirty="0" smtClean="0"/>
              <a:t>er</a:t>
            </a:r>
            <a:r>
              <a:rPr lang="fr-FR" dirty="0" smtClean="0"/>
              <a:t> Empire </a:t>
            </a:r>
            <a:endParaRPr lang="fr-FR" dirty="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30362"/>
          </a:xfrm>
        </p:spPr>
        <p:txBody>
          <a:bodyPr>
            <a:normAutofit/>
          </a:bodyPr>
          <a:lstStyle/>
          <a:p>
            <a:r>
              <a:rPr lang="fr-FR" sz="3600" dirty="0" smtClean="0"/>
              <a:t>Leçon n°6 : Les systèmes de gouvernement parlementaire et présidentiel</a:t>
            </a:r>
            <a:endParaRPr lang="fr-FR" sz="3600" dirty="0"/>
          </a:p>
        </p:txBody>
      </p:sp>
      <p:sp>
        <p:nvSpPr>
          <p:cNvPr id="3" name="Espace réservé du contenu 2"/>
          <p:cNvSpPr>
            <a:spLocks noGrp="1"/>
          </p:cNvSpPr>
          <p:nvPr>
            <p:ph idx="1"/>
          </p:nvPr>
        </p:nvSpPr>
        <p:spPr>
          <a:xfrm>
            <a:off x="457200" y="2133600"/>
            <a:ext cx="8229600" cy="3992563"/>
          </a:xfrm>
        </p:spPr>
        <p:txBody>
          <a:bodyPr>
            <a:normAutofit lnSpcReduction="10000"/>
          </a:bodyPr>
          <a:lstStyle/>
          <a:p>
            <a:pPr>
              <a:buNone/>
            </a:pPr>
            <a:r>
              <a:rPr lang="fr-FR" dirty="0" smtClean="0"/>
              <a:t>- </a:t>
            </a:r>
            <a:r>
              <a:rPr lang="fr-FR" u="sng" dirty="0" smtClean="0"/>
              <a:t>Plusieurs variantes </a:t>
            </a:r>
            <a:r>
              <a:rPr lang="fr-FR" dirty="0" smtClean="0"/>
              <a:t>du gouvernement représentatif moderne avec pluralisme des pouvoirs</a:t>
            </a:r>
          </a:p>
          <a:p>
            <a:pPr>
              <a:buNone/>
            </a:pPr>
            <a:r>
              <a:rPr lang="fr-FR" dirty="0" smtClean="0"/>
              <a:t> </a:t>
            </a:r>
          </a:p>
          <a:p>
            <a:pPr>
              <a:buNone/>
            </a:pPr>
            <a:r>
              <a:rPr lang="fr-FR" dirty="0" smtClean="0"/>
              <a:t>- P</a:t>
            </a:r>
            <a:r>
              <a:rPr lang="fr-FR" u="sng" dirty="0" smtClean="0"/>
              <a:t>as des « essences »</a:t>
            </a:r>
            <a:r>
              <a:rPr lang="fr-FR" dirty="0" smtClean="0"/>
              <a:t>, des êtres réels.   Seulement </a:t>
            </a:r>
            <a:r>
              <a:rPr lang="fr-FR" u="sng" dirty="0" smtClean="0"/>
              <a:t>des manières de décrire et penser </a:t>
            </a:r>
            <a:r>
              <a:rPr lang="fr-FR" dirty="0" smtClean="0"/>
              <a:t>le fonctionnement régulier des institutions de gouvernement </a:t>
            </a:r>
            <a:endParaRPr lang="fr-FR" dirty="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087562"/>
          </a:xfrm>
        </p:spPr>
        <p:txBody>
          <a:bodyPr>
            <a:normAutofit fontScale="90000"/>
          </a:bodyPr>
          <a:lstStyle/>
          <a:p>
            <a:r>
              <a:rPr lang="fr-FR" sz="3556" b="1" dirty="0" smtClean="0"/>
              <a:t>§ 1. Méthode pour analyser en juriste : Du droit de la constitution au système de gouvernement</a:t>
            </a:r>
            <a:r>
              <a:rPr lang="fr-FR" dirty="0" smtClean="0"/>
              <a:t/>
            </a:r>
            <a:br>
              <a:rPr lang="fr-FR" dirty="0" smtClean="0"/>
            </a:br>
            <a:endParaRPr lang="fr-FR" dirty="0"/>
          </a:p>
        </p:txBody>
      </p:sp>
      <p:sp>
        <p:nvSpPr>
          <p:cNvPr id="3" name="Espace réservé du contenu 2"/>
          <p:cNvSpPr>
            <a:spLocks noGrp="1"/>
          </p:cNvSpPr>
          <p:nvPr>
            <p:ph idx="1"/>
          </p:nvPr>
        </p:nvSpPr>
        <p:spPr>
          <a:xfrm>
            <a:off x="457200" y="1981200"/>
            <a:ext cx="8229600" cy="4144963"/>
          </a:xfrm>
        </p:spPr>
        <p:txBody>
          <a:bodyPr>
            <a:normAutofit fontScale="85000" lnSpcReduction="20000"/>
          </a:bodyPr>
          <a:lstStyle/>
          <a:p>
            <a:r>
              <a:rPr lang="fr-FR" dirty="0" smtClean="0"/>
              <a:t>1. Repérer les énoncés textuels ou règles coutumières</a:t>
            </a:r>
          </a:p>
          <a:p>
            <a:r>
              <a:rPr lang="fr-FR" dirty="0" smtClean="0"/>
              <a:t>2. Interprétation de ces énoncés ou coutumes =&gt; identification de la règle de droit positif ("</a:t>
            </a:r>
            <a:r>
              <a:rPr lang="fr-FR" u="sng" dirty="0" smtClean="0"/>
              <a:t>Droit de la constitution</a:t>
            </a:r>
            <a:r>
              <a:rPr lang="fr-FR" dirty="0" smtClean="0"/>
              <a:t>"/ </a:t>
            </a:r>
            <a:r>
              <a:rPr lang="fr-FR" i="1" dirty="0" smtClean="0"/>
              <a:t>the Law of the Constitution</a:t>
            </a:r>
            <a:r>
              <a:rPr lang="fr-FR" dirty="0" smtClean="0"/>
              <a:t>, </a:t>
            </a:r>
            <a:r>
              <a:rPr lang="fr-FR" dirty="0" err="1" smtClean="0"/>
              <a:t>Dicey</a:t>
            </a:r>
            <a:r>
              <a:rPr lang="fr-FR" dirty="0" smtClean="0"/>
              <a:t> 1885)</a:t>
            </a:r>
          </a:p>
          <a:p>
            <a:r>
              <a:rPr lang="fr-FR" dirty="0" smtClean="0"/>
              <a:t>3.  La combinaison des règles (écrites ou non) de droit positif forme la </a:t>
            </a:r>
            <a:r>
              <a:rPr lang="fr-FR" dirty="0" err="1" smtClean="0"/>
              <a:t>constitution-cadre</a:t>
            </a:r>
            <a:r>
              <a:rPr lang="fr-FR" dirty="0" smtClean="0"/>
              <a:t>.</a:t>
            </a:r>
          </a:p>
          <a:p>
            <a:r>
              <a:rPr lang="fr-FR" dirty="0" smtClean="0"/>
              <a:t>4. Repérer les pratiques institutionnelles et politiques des acteurs (des institutions) combinées aux normes de droit positif</a:t>
            </a:r>
          </a:p>
          <a:p>
            <a:r>
              <a:rPr lang="fr-FR" dirty="0" smtClean="0"/>
              <a:t>5. </a:t>
            </a:r>
            <a:r>
              <a:rPr lang="fr-FR" dirty="0" err="1" smtClean="0"/>
              <a:t>Repertorier</a:t>
            </a:r>
            <a:r>
              <a:rPr lang="fr-FR" dirty="0" smtClean="0"/>
              <a:t> la reconnaissance de ces pratiques </a:t>
            </a:r>
          </a:p>
          <a:p>
            <a:r>
              <a:rPr lang="fr-FR" dirty="0" smtClean="0"/>
              <a:t>=&gt;</a:t>
            </a:r>
            <a:r>
              <a:rPr lang="fr-FR" u="sng" dirty="0" smtClean="0"/>
              <a:t>Système de gouvernement reconnu</a:t>
            </a:r>
            <a:endParaRPr lang="fr-FR" u="sng" dirty="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556" b="1" dirty="0" smtClean="0"/>
              <a:t>§ 2. Typologie des systèmes de gouvernement</a:t>
            </a:r>
            <a:r>
              <a:rPr lang="fr-FR" dirty="0" smtClean="0"/>
              <a:t/>
            </a:r>
            <a:br>
              <a:rPr lang="fr-FR" dirty="0" smtClean="0"/>
            </a:br>
            <a:endParaRPr lang="fr-FR" dirty="0"/>
          </a:p>
        </p:txBody>
      </p:sp>
      <p:sp>
        <p:nvSpPr>
          <p:cNvPr id="3" name="Espace réservé du contenu 2"/>
          <p:cNvSpPr>
            <a:spLocks noGrp="1"/>
          </p:cNvSpPr>
          <p:nvPr>
            <p:ph idx="1"/>
          </p:nvPr>
        </p:nvSpPr>
        <p:spPr>
          <a:xfrm>
            <a:off x="457200" y="1417638"/>
            <a:ext cx="8229600" cy="4708525"/>
          </a:xfrm>
        </p:spPr>
        <p:txBody>
          <a:bodyPr/>
          <a:lstStyle/>
          <a:p>
            <a:pPr>
              <a:buNone/>
            </a:pPr>
            <a:r>
              <a:rPr lang="fr-FR" b="1" dirty="0" smtClean="0"/>
              <a:t>A. Premier aperçu : définitions</a:t>
            </a:r>
            <a:endParaRPr lang="fr-FR" dirty="0" smtClean="0"/>
          </a:p>
          <a:p>
            <a:r>
              <a:rPr lang="fr-FR" dirty="0" smtClean="0"/>
              <a:t>- SG présidentiel : Exécutif organiquement indépendant du parlement</a:t>
            </a:r>
          </a:p>
          <a:p>
            <a:r>
              <a:rPr lang="fr-FR" dirty="0" smtClean="0"/>
              <a:t>- SG parlementaire : Exécutif responsable, organiquement dépendant du parlement</a:t>
            </a:r>
          </a:p>
          <a:p>
            <a:r>
              <a:rPr lang="fr-FR" dirty="0" smtClean="0"/>
              <a:t>- SG directorial : Exécutif issu du parlement mais relativement indépendant</a:t>
            </a:r>
            <a:endParaRPr lang="fr-FR" dirty="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554162"/>
          </a:xfrm>
        </p:spPr>
        <p:txBody>
          <a:bodyPr>
            <a:normAutofit fontScale="90000"/>
          </a:bodyPr>
          <a:lstStyle/>
          <a:p>
            <a:r>
              <a:rPr lang="fr-FR" sz="3556" b="1" dirty="0" smtClean="0"/>
              <a:t>B. Le système de gouvernement « présidentiel » à l’américaine</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endParaRPr lang="fr-FR" dirty="0" smtClean="0"/>
          </a:p>
          <a:p>
            <a:r>
              <a:rPr lang="fr-FR" dirty="0" smtClean="0"/>
              <a:t>Walter Bagehot, </a:t>
            </a:r>
            <a:r>
              <a:rPr lang="fr-FR" i="1" dirty="0" smtClean="0"/>
              <a:t>The </a:t>
            </a:r>
            <a:r>
              <a:rPr lang="fr-FR" i="1" dirty="0" err="1" smtClean="0"/>
              <a:t>english</a:t>
            </a:r>
            <a:r>
              <a:rPr lang="fr-FR" i="1" dirty="0" smtClean="0"/>
              <a:t> Constitution</a:t>
            </a:r>
            <a:r>
              <a:rPr lang="fr-FR" dirty="0" smtClean="0"/>
              <a:t> (1867)</a:t>
            </a:r>
          </a:p>
          <a:p>
            <a:pPr>
              <a:buNone/>
            </a:pPr>
            <a:endParaRPr lang="fr-FR" dirty="0" smtClean="0"/>
          </a:p>
          <a:p>
            <a:r>
              <a:rPr lang="fr-FR" dirty="0" err="1" smtClean="0"/>
              <a:t>Woodrow</a:t>
            </a:r>
            <a:r>
              <a:rPr lang="fr-FR" dirty="0" smtClean="0"/>
              <a:t> Wilson, </a:t>
            </a:r>
            <a:r>
              <a:rPr lang="fr-FR" i="1" dirty="0" err="1" smtClean="0"/>
              <a:t>Congressionnal</a:t>
            </a:r>
            <a:r>
              <a:rPr lang="fr-FR" i="1" dirty="0" smtClean="0"/>
              <a:t> </a:t>
            </a:r>
            <a:r>
              <a:rPr lang="fr-FR" i="1" dirty="0" err="1" smtClean="0"/>
              <a:t>Government</a:t>
            </a:r>
            <a:r>
              <a:rPr lang="fr-FR" dirty="0" smtClean="0"/>
              <a:t> (1884) </a:t>
            </a:r>
            <a:endParaRPr lang="fr-FR" dirty="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62"/>
          </a:xfrm>
        </p:spPr>
        <p:txBody>
          <a:bodyPr>
            <a:normAutofit/>
          </a:bodyPr>
          <a:lstStyle/>
          <a:p>
            <a:r>
              <a:rPr lang="fr-FR" sz="3200" b="1" dirty="0" smtClean="0"/>
              <a:t>1. Le cadre formel </a:t>
            </a:r>
            <a:endParaRPr lang="fr-FR" sz="3200" b="1" dirty="0"/>
          </a:p>
        </p:txBody>
      </p:sp>
      <p:sp>
        <p:nvSpPr>
          <p:cNvPr id="3" name="Espace réservé du contenu 2"/>
          <p:cNvSpPr>
            <a:spLocks noGrp="1"/>
          </p:cNvSpPr>
          <p:nvPr>
            <p:ph idx="1"/>
          </p:nvPr>
        </p:nvSpPr>
        <p:spPr>
          <a:xfrm>
            <a:off x="457200" y="1143000"/>
            <a:ext cx="8229600" cy="4983163"/>
          </a:xfrm>
        </p:spPr>
        <p:txBody>
          <a:bodyPr>
            <a:noAutofit/>
          </a:bodyPr>
          <a:lstStyle/>
          <a:p>
            <a:pPr>
              <a:buNone/>
            </a:pPr>
            <a:r>
              <a:rPr lang="fr-FR" sz="2400" dirty="0" smtClean="0"/>
              <a:t>a) Au plan organique :</a:t>
            </a:r>
          </a:p>
          <a:p>
            <a:pPr>
              <a:buNone/>
            </a:pPr>
            <a:r>
              <a:rPr lang="fr-FR" sz="2400" dirty="0" smtClean="0"/>
              <a:t>- Forte autonomie des organes : Exécutif </a:t>
            </a:r>
            <a:r>
              <a:rPr lang="fr-FR" sz="2400" dirty="0" err="1" smtClean="0"/>
              <a:t>monocéphale</a:t>
            </a:r>
            <a:r>
              <a:rPr lang="fr-FR" sz="2400" dirty="0" smtClean="0"/>
              <a:t>, élu séparément du Congrès ; Congrès indissoluble ; incompatibilité entre la qualité de membre de l'Exécutif et de membre du Congrès ; pas de droit d'entrée régulier de l'Exécutif au Congrès </a:t>
            </a:r>
          </a:p>
          <a:p>
            <a:pPr>
              <a:buNone/>
            </a:pPr>
            <a:r>
              <a:rPr lang="fr-FR" sz="2400" dirty="0" smtClean="0"/>
              <a:t>- Mais contrôles mutuels : rôle du Sénat pour confirmer les nominations présidentielles ; Impeachment (&gt; Destitution)</a:t>
            </a:r>
          </a:p>
          <a:p>
            <a:pPr>
              <a:buNone/>
            </a:pPr>
            <a:r>
              <a:rPr lang="fr-FR" sz="2400" dirty="0" smtClean="0"/>
              <a:t>b)  Au plan fonctionnel : </a:t>
            </a:r>
          </a:p>
          <a:p>
            <a:pPr>
              <a:buNone/>
            </a:pPr>
            <a:r>
              <a:rPr lang="fr-FR" sz="2400" dirty="0" smtClean="0"/>
              <a:t>- Pas de spécialisation absolue du Président ni du Congrès (importance du veto présidentiel + « veto de poche »)</a:t>
            </a:r>
          </a:p>
          <a:p>
            <a:pPr>
              <a:buNone/>
            </a:pPr>
            <a:r>
              <a:rPr lang="fr-FR" sz="2400" dirty="0" smtClean="0"/>
              <a:t>- Balance des pouvoirs</a:t>
            </a:r>
          </a:p>
          <a:p>
            <a:pPr>
              <a:buNone/>
            </a:pPr>
            <a:r>
              <a:rPr lang="fr-FR" sz="2400" dirty="0" smtClean="0"/>
              <a:t> </a:t>
            </a:r>
          </a:p>
          <a:p>
            <a:pPr>
              <a:buNone/>
            </a:pPr>
            <a:r>
              <a:rPr lang="fr-FR" sz="2400" dirty="0" smtClean="0"/>
              <a:t> </a:t>
            </a:r>
            <a:endParaRPr lang="fr-FR" sz="2400" dirty="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57200"/>
            <a:ext cx="8229600" cy="685800"/>
          </a:xfrm>
        </p:spPr>
        <p:txBody>
          <a:bodyPr>
            <a:normAutofit fontScale="90000"/>
          </a:bodyPr>
          <a:lstStyle/>
          <a:p>
            <a:r>
              <a:rPr lang="fr-FR" sz="3556" b="1" dirty="0" smtClean="0"/>
              <a:t>2. Les mises en œuvres du cadre</a:t>
            </a:r>
            <a:r>
              <a:rPr lang="fr-FR" dirty="0" smtClean="0"/>
              <a:t/>
            </a:r>
            <a:br>
              <a:rPr lang="fr-FR" dirty="0" smtClean="0"/>
            </a:br>
            <a:endParaRPr lang="fr-FR" dirty="0"/>
          </a:p>
        </p:txBody>
      </p:sp>
      <p:sp>
        <p:nvSpPr>
          <p:cNvPr id="3" name="Espace réservé du contenu 2"/>
          <p:cNvSpPr>
            <a:spLocks noGrp="1"/>
          </p:cNvSpPr>
          <p:nvPr>
            <p:ph idx="1"/>
          </p:nvPr>
        </p:nvSpPr>
        <p:spPr>
          <a:xfrm>
            <a:off x="457200" y="1143000"/>
            <a:ext cx="8229600" cy="4983163"/>
          </a:xfrm>
        </p:spPr>
        <p:txBody>
          <a:bodyPr/>
          <a:lstStyle/>
          <a:p>
            <a:r>
              <a:rPr lang="fr-FR" dirty="0" smtClean="0"/>
              <a:t>- A l’origine, rôle modeste de la présidence</a:t>
            </a:r>
          </a:p>
          <a:p>
            <a:r>
              <a:rPr lang="fr-FR" dirty="0" smtClean="0"/>
              <a:t>- Rôle d’Abraham Lincoln (1861-1865)</a:t>
            </a:r>
          </a:p>
          <a:p>
            <a:r>
              <a:rPr lang="fr-FR" dirty="0" smtClean="0"/>
              <a:t>- Période de gouvernement </a:t>
            </a:r>
            <a:r>
              <a:rPr lang="fr-FR" dirty="0" err="1" smtClean="0"/>
              <a:t>congressionnel</a:t>
            </a:r>
            <a:r>
              <a:rPr lang="fr-FR" dirty="0" smtClean="0"/>
              <a:t> (1865-1900)</a:t>
            </a:r>
          </a:p>
          <a:p>
            <a:r>
              <a:rPr lang="fr-FR" dirty="0" smtClean="0"/>
              <a:t>- Montée en puissance de la présidence : Theodore Roosevelt (1901-09)</a:t>
            </a:r>
          </a:p>
          <a:p>
            <a:r>
              <a:rPr lang="fr-FR" dirty="0" smtClean="0"/>
              <a:t> </a:t>
            </a:r>
            <a:r>
              <a:rPr lang="fr-FR" dirty="0" err="1" smtClean="0"/>
              <a:t>Woodrow</a:t>
            </a:r>
            <a:r>
              <a:rPr lang="fr-FR" dirty="0" smtClean="0"/>
              <a:t> Wilson (1913-21)</a:t>
            </a:r>
          </a:p>
          <a:p>
            <a:r>
              <a:rPr lang="fr-FR" dirty="0" smtClean="0"/>
              <a:t>Franklin D. Roosevelt (1933-45)</a:t>
            </a:r>
          </a:p>
          <a:p>
            <a:endParaRPr lang="fr-FR" dirty="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Bilan du SG des Etats-Unis</a:t>
            </a:r>
            <a:endParaRPr lang="fr-FR" dirty="0"/>
          </a:p>
        </p:txBody>
      </p:sp>
      <p:sp>
        <p:nvSpPr>
          <p:cNvPr id="3" name="Espace réservé du contenu 2"/>
          <p:cNvSpPr>
            <a:spLocks noGrp="1"/>
          </p:cNvSpPr>
          <p:nvPr>
            <p:ph idx="1"/>
          </p:nvPr>
        </p:nvSpPr>
        <p:spPr/>
        <p:txBody>
          <a:bodyPr>
            <a:normAutofit lnSpcReduction="10000"/>
          </a:bodyPr>
          <a:lstStyle/>
          <a:p>
            <a:pPr>
              <a:buFontTx/>
              <a:buChar char="-"/>
            </a:pPr>
            <a:r>
              <a:rPr lang="fr-FR" dirty="0" smtClean="0"/>
              <a:t>Logique générale : le principe des « </a:t>
            </a:r>
            <a:r>
              <a:rPr lang="fr-FR" dirty="0" err="1" smtClean="0"/>
              <a:t>checks</a:t>
            </a:r>
            <a:r>
              <a:rPr lang="fr-FR" dirty="0" smtClean="0"/>
              <a:t> and balances »</a:t>
            </a:r>
          </a:p>
          <a:p>
            <a:pPr>
              <a:buFontTx/>
              <a:buChar char="-"/>
            </a:pPr>
            <a:r>
              <a:rPr lang="fr-FR" dirty="0" smtClean="0"/>
              <a:t>La cohabitation permanente entre Président et Congrès : nécessité de compromis sinon blocage</a:t>
            </a:r>
          </a:p>
          <a:p>
            <a:pPr>
              <a:buFontTx/>
              <a:buChar char="-"/>
            </a:pPr>
            <a:r>
              <a:rPr lang="fr-FR" dirty="0" smtClean="0"/>
              <a:t>Rôle important du pouvoir judiciaire et structure fédérative</a:t>
            </a:r>
          </a:p>
          <a:p>
            <a:pPr>
              <a:buNone/>
            </a:pPr>
            <a:r>
              <a:rPr lang="fr-FR" b="1" dirty="0" smtClean="0"/>
              <a:t>3. Ses applications plus ou moins déformées </a:t>
            </a:r>
            <a:r>
              <a:rPr lang="fr-FR" dirty="0" smtClean="0"/>
              <a:t>en Amérique du Sud (+Chypre) </a:t>
            </a:r>
            <a:endParaRPr lang="fr-FR" dirty="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706562"/>
          </a:xfrm>
        </p:spPr>
        <p:txBody>
          <a:bodyPr>
            <a:normAutofit fontScale="90000"/>
          </a:bodyPr>
          <a:lstStyle/>
          <a:p>
            <a:r>
              <a:rPr lang="fr-FR" sz="3556" b="1" dirty="0" smtClean="0"/>
              <a:t>C. Le système de gouvernement parlementaire et ses diverses configurations</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a:bodyPr>
          <a:lstStyle/>
          <a:p>
            <a:pPr>
              <a:buNone/>
            </a:pPr>
            <a:r>
              <a:rPr lang="fr-FR" sz="2800" b="1" dirty="0" smtClean="0"/>
              <a:t>1) Présentation générale : un critère distinctif : la responsabilité politique du gouvernement devant le parlement</a:t>
            </a:r>
            <a:endParaRPr lang="fr-FR" sz="2800" dirty="0" smtClean="0"/>
          </a:p>
          <a:p>
            <a:pPr>
              <a:buFontTx/>
              <a:buChar char="-"/>
            </a:pPr>
            <a:r>
              <a:rPr lang="fr-FR" sz="2800" dirty="0" smtClean="0"/>
              <a:t>Naissance dans cadre monarchique : irresponsabilité du roi, responsabilité de ses conseillers, les ministres</a:t>
            </a:r>
          </a:p>
          <a:p>
            <a:pPr>
              <a:buFontTx/>
              <a:buChar char="-"/>
            </a:pPr>
            <a:r>
              <a:rPr lang="fr-FR" sz="2800" dirty="0" smtClean="0"/>
              <a:t>Responsabilité : pas idée de faute mais appréciation purement politique</a:t>
            </a:r>
          </a:p>
          <a:p>
            <a:pPr>
              <a:buFontTx/>
              <a:buChar char="-"/>
            </a:pPr>
            <a:r>
              <a:rPr lang="fr-FR" sz="2800" dirty="0" smtClean="0"/>
              <a:t>Effet : obligation de démissionner </a:t>
            </a:r>
          </a:p>
          <a:p>
            <a:pPr>
              <a:buFontTx/>
              <a:buChar char="-"/>
            </a:pPr>
            <a:r>
              <a:rPr lang="fr-FR" sz="2800" dirty="0" smtClean="0"/>
              <a:t>N.B.: droit de dissolution pas indispensable au SPG</a:t>
            </a:r>
            <a:endParaRPr lang="fr-FR" sz="2800" dirty="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62"/>
          </a:xfrm>
        </p:spPr>
        <p:txBody>
          <a:bodyPr>
            <a:normAutofit fontScale="90000"/>
          </a:bodyPr>
          <a:lstStyle/>
          <a:p>
            <a:r>
              <a:rPr lang="fr-FR" sz="3556" b="1" dirty="0" smtClean="0"/>
              <a:t>2) Schéma structurel des SPG</a:t>
            </a:r>
            <a:r>
              <a:rPr lang="fr-FR" dirty="0" smtClean="0"/>
              <a:t/>
            </a:r>
            <a:br>
              <a:rPr lang="fr-FR" dirty="0" smtClean="0"/>
            </a:br>
            <a:endParaRPr lang="fr-FR" dirty="0"/>
          </a:p>
        </p:txBody>
      </p:sp>
      <p:sp>
        <p:nvSpPr>
          <p:cNvPr id="3" name="Espace réservé du contenu 2"/>
          <p:cNvSpPr>
            <a:spLocks noGrp="1"/>
          </p:cNvSpPr>
          <p:nvPr>
            <p:ph idx="1"/>
          </p:nvPr>
        </p:nvSpPr>
        <p:spPr>
          <a:xfrm>
            <a:off x="457200" y="1143000"/>
            <a:ext cx="8229600" cy="4983163"/>
          </a:xfrm>
        </p:spPr>
        <p:txBody>
          <a:bodyPr/>
          <a:lstStyle/>
          <a:p>
            <a:r>
              <a:rPr lang="fr-FR" dirty="0" smtClean="0"/>
              <a:t>S’adapte au cadre républicain et au S.U.</a:t>
            </a:r>
          </a:p>
          <a:p>
            <a:r>
              <a:rPr lang="fr-FR" dirty="0" smtClean="0"/>
              <a:t>Un minimum d'imbrication organique et fonctionnelle : "fusion/solidarité des pouvoirs"  </a:t>
            </a:r>
          </a:p>
          <a:p>
            <a:r>
              <a:rPr lang="fr-FR" dirty="0" smtClean="0"/>
              <a:t>Organique : problème de la compatibilité entre les fonctions de ministre et de député (ou droit d'entrée et de parole des ministres)</a:t>
            </a:r>
          </a:p>
          <a:p>
            <a:r>
              <a:rPr lang="fr-FR" dirty="0" smtClean="0"/>
              <a:t>Fonctionnel : partage de la fonction législative entre les assemblées et l'Exécutif. </a:t>
            </a:r>
            <a:endParaRPr lang="fr-FR" dirty="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554162"/>
          </a:xfrm>
        </p:spPr>
        <p:txBody>
          <a:bodyPr>
            <a:noAutofit/>
          </a:bodyPr>
          <a:lstStyle/>
          <a:p>
            <a:r>
              <a:rPr lang="fr-FR" sz="3200" b="1" dirty="0" smtClean="0"/>
              <a:t>3) Implications : une logique institutionnelle de solidarité juridique et politique, tendant vers l'unité complexe</a:t>
            </a:r>
            <a:r>
              <a:rPr lang="fr-FR" sz="3200" dirty="0" smtClean="0"/>
              <a:t> </a:t>
            </a:r>
            <a:endParaRPr lang="fr-FR" sz="3200" dirty="0"/>
          </a:p>
        </p:txBody>
      </p:sp>
      <p:sp>
        <p:nvSpPr>
          <p:cNvPr id="3" name="Espace réservé du contenu 2"/>
          <p:cNvSpPr>
            <a:spLocks noGrp="1"/>
          </p:cNvSpPr>
          <p:nvPr>
            <p:ph idx="1"/>
          </p:nvPr>
        </p:nvSpPr>
        <p:spPr>
          <a:xfrm>
            <a:off x="457200" y="2057400"/>
            <a:ext cx="8229600" cy="4068763"/>
          </a:xfrm>
        </p:spPr>
        <p:txBody>
          <a:bodyPr>
            <a:normAutofit fontScale="92500"/>
          </a:bodyPr>
          <a:lstStyle/>
          <a:p>
            <a:r>
              <a:rPr lang="fr-FR" sz="2800" dirty="0" smtClean="0"/>
              <a:t>Du parlementarisme négatif au parlementarisme positif : la responsabilité politique peut s’anticiper : la fonction élective (Bagehot) ; se prolonge en fonction de soutien</a:t>
            </a:r>
          </a:p>
          <a:p>
            <a:r>
              <a:rPr lang="fr-FR" sz="2800" dirty="0" smtClean="0"/>
              <a:t>Fusion politique =&gt;fonctionnelle : les fonctions législative et exécutive sont virtuellement dans les mêmes mains ; dualité majorité / opposition prime en pratique</a:t>
            </a:r>
          </a:p>
          <a:p>
            <a:r>
              <a:rPr lang="fr-FR" sz="2800" dirty="0" smtClean="0"/>
              <a:t>Fusion n'est pas confusion </a:t>
            </a:r>
          </a:p>
          <a:p>
            <a:r>
              <a:rPr lang="fr-FR" sz="2800" dirty="0" smtClean="0"/>
              <a:t>Le droit de dissolution n’est pas indispensable et ne remet pas en question cette logique d’unité</a:t>
            </a:r>
            <a:endParaRPr lang="fr-FR" sz="2800" dirty="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62"/>
          </a:xfrm>
        </p:spPr>
        <p:txBody>
          <a:bodyPr/>
          <a:lstStyle/>
          <a:p>
            <a:r>
              <a:rPr lang="fr-FR" sz="3200" b="1" u="sng" dirty="0" smtClean="0"/>
              <a:t>Conséquences : </a:t>
            </a:r>
            <a:endParaRPr lang="fr-FR" sz="3200" b="1" dirty="0"/>
          </a:p>
        </p:txBody>
      </p:sp>
      <p:sp>
        <p:nvSpPr>
          <p:cNvPr id="3" name="Espace réservé du contenu 2"/>
          <p:cNvSpPr>
            <a:spLocks noGrp="1"/>
          </p:cNvSpPr>
          <p:nvPr>
            <p:ph idx="1"/>
          </p:nvPr>
        </p:nvSpPr>
        <p:spPr>
          <a:xfrm>
            <a:off x="457200" y="1371600"/>
            <a:ext cx="8229600" cy="4754563"/>
          </a:xfrm>
        </p:spPr>
        <p:txBody>
          <a:bodyPr>
            <a:normAutofit fontScale="77500" lnSpcReduction="20000"/>
          </a:bodyPr>
          <a:lstStyle/>
          <a:p>
            <a:pPr>
              <a:buNone/>
            </a:pPr>
            <a:endParaRPr lang="fr-FR" dirty="0" smtClean="0"/>
          </a:p>
          <a:p>
            <a:pPr algn="just"/>
            <a:r>
              <a:rPr lang="fr-FR" sz="3613" dirty="0" smtClean="0"/>
              <a:t>SPG peut être rationalisé (codifié) ou non ; peut fonctionner sans norme juridique explicite (=&gt;purement conventionnel) </a:t>
            </a:r>
          </a:p>
          <a:p>
            <a:pPr algn="just"/>
            <a:r>
              <a:rPr lang="fr-FR" sz="3613" dirty="0" smtClean="0"/>
              <a:t>Relativité des normes formelles de répartition des compétences entre Exécutif et Assemblées (puisqu'un cabinet peut parvenir à contrôler la majorité parlementaire)</a:t>
            </a:r>
          </a:p>
          <a:p>
            <a:pPr algn="just"/>
            <a:r>
              <a:rPr lang="fr-FR" sz="3613" dirty="0" smtClean="0"/>
              <a:t>Rôle majeur des partis politiques (sauf dérèglement)</a:t>
            </a:r>
          </a:p>
          <a:p>
            <a:pPr algn="just"/>
            <a:r>
              <a:rPr lang="fr-FR" sz="3613" dirty="0" smtClean="0"/>
              <a:t>Tendance à la neutralisation du chef de l'Etat (avec nuances) </a:t>
            </a:r>
            <a:endParaRPr lang="fr-FR" sz="3613" dirty="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706562"/>
          </a:xfrm>
        </p:spPr>
        <p:txBody>
          <a:bodyPr>
            <a:normAutofit fontScale="90000"/>
          </a:bodyPr>
          <a:lstStyle/>
          <a:p>
            <a:r>
              <a:rPr lang="fr-FR" sz="4000" b="1" dirty="0" smtClean="0"/>
              <a:t>4) Les variantes formelles </a:t>
            </a:r>
            <a:br>
              <a:rPr lang="fr-FR" sz="4000" b="1" dirty="0" smtClean="0"/>
            </a:br>
            <a:r>
              <a:rPr lang="fr-FR" sz="4000" b="1" dirty="0" smtClean="0"/>
              <a:t>(du cadre juridique)</a:t>
            </a:r>
            <a:r>
              <a:rPr lang="fr-FR" dirty="0" smtClean="0"/>
              <a:t/>
            </a:r>
            <a:br>
              <a:rPr lang="fr-FR" dirty="0" smtClean="0"/>
            </a:br>
            <a:endParaRPr lang="fr-FR" dirty="0"/>
          </a:p>
        </p:txBody>
      </p:sp>
      <p:sp>
        <p:nvSpPr>
          <p:cNvPr id="3" name="Espace réservé du contenu 2"/>
          <p:cNvSpPr>
            <a:spLocks noGrp="1"/>
          </p:cNvSpPr>
          <p:nvPr>
            <p:ph idx="1"/>
          </p:nvPr>
        </p:nvSpPr>
        <p:spPr>
          <a:xfrm>
            <a:off x="457200" y="2362200"/>
            <a:ext cx="8229600" cy="3763963"/>
          </a:xfrm>
        </p:spPr>
        <p:txBody>
          <a:bodyPr/>
          <a:lstStyle/>
          <a:p>
            <a:r>
              <a:rPr lang="fr-FR" dirty="0" smtClean="0"/>
              <a:t>le dualisme classique (ex: R.U., France 1875)</a:t>
            </a:r>
          </a:p>
          <a:p>
            <a:r>
              <a:rPr lang="fr-FR" dirty="0" smtClean="0"/>
              <a:t>le monisme classique (ex: Italie, France 1946)</a:t>
            </a:r>
          </a:p>
          <a:p>
            <a:r>
              <a:rPr lang="fr-FR" dirty="0" smtClean="0"/>
              <a:t>le monisme pur (ex: Autriche 1920, R.F.A.)</a:t>
            </a:r>
          </a:p>
          <a:p>
            <a:r>
              <a:rPr lang="fr-FR" dirty="0" smtClean="0"/>
              <a:t>le dualisme renouvelé (ex: Weimar, France Ve)</a:t>
            </a:r>
          </a:p>
          <a:p>
            <a:r>
              <a:rPr lang="fr-FR" dirty="0" smtClean="0"/>
              <a:t>N.B.: relativité de ces catégories</a:t>
            </a:r>
            <a:endParaRPr lang="fr-FR" dirty="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935162"/>
          </a:xfrm>
        </p:spPr>
        <p:txBody>
          <a:bodyPr>
            <a:normAutofit fontScale="90000"/>
          </a:bodyPr>
          <a:lstStyle/>
          <a:p>
            <a:r>
              <a:rPr lang="fr-FR" sz="3556" b="1" dirty="0" smtClean="0"/>
              <a:t>5) Les variantes concrètes : les configurations possibles</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smtClean="0"/>
              <a:t>A l'anglaise :  moniste majoritaire (système "</a:t>
            </a:r>
            <a:r>
              <a:rPr lang="fr-FR" dirty="0" err="1" smtClean="0"/>
              <a:t>primo-ministériel</a:t>
            </a:r>
            <a:r>
              <a:rPr lang="fr-FR" dirty="0" smtClean="0"/>
              <a:t> »)</a:t>
            </a:r>
          </a:p>
          <a:p>
            <a:r>
              <a:rPr lang="fr-FR" dirty="0" smtClean="0"/>
              <a:t>A la française </a:t>
            </a:r>
            <a:r>
              <a:rPr lang="fr-FR" dirty="0" err="1" smtClean="0"/>
              <a:t>III</a:t>
            </a:r>
            <a:r>
              <a:rPr lang="fr-FR" baseline="30000" dirty="0" err="1" smtClean="0"/>
              <a:t>e</a:t>
            </a:r>
            <a:r>
              <a:rPr lang="fr-FR" dirty="0" err="1" smtClean="0"/>
              <a:t>-IV</a:t>
            </a:r>
            <a:r>
              <a:rPr lang="fr-FR" baseline="30000" dirty="0" err="1" smtClean="0"/>
              <a:t>e</a:t>
            </a:r>
            <a:r>
              <a:rPr lang="fr-FR" dirty="0" smtClean="0"/>
              <a:t> Républiques ou à l'italienne (moniste non majoritaire et instable)</a:t>
            </a:r>
          </a:p>
          <a:p>
            <a:pPr>
              <a:buNone/>
            </a:pPr>
            <a:r>
              <a:rPr lang="fr-FR" dirty="0" smtClean="0"/>
              <a:t>       &gt;</a:t>
            </a:r>
            <a:r>
              <a:rPr lang="fr-FR" dirty="0" err="1" smtClean="0"/>
              <a:t>Sous-variante</a:t>
            </a:r>
            <a:r>
              <a:rPr lang="fr-FR" dirty="0" smtClean="0"/>
              <a:t> : à la nordique (moniste </a:t>
            </a:r>
            <a:r>
              <a:rPr lang="fr-FR" dirty="0" err="1" smtClean="0"/>
              <a:t>non-majoritaire</a:t>
            </a:r>
            <a:r>
              <a:rPr lang="fr-FR" dirty="0" smtClean="0"/>
              <a:t> mais relative stabilité (Suède, Danemark, Norvège)</a:t>
            </a:r>
          </a:p>
          <a:p>
            <a:r>
              <a:rPr lang="fr-FR" dirty="0" smtClean="0"/>
              <a:t>A la française V</a:t>
            </a:r>
            <a:r>
              <a:rPr lang="fr-FR" baseline="30000" dirty="0" smtClean="0"/>
              <a:t>e</a:t>
            </a:r>
            <a:r>
              <a:rPr lang="fr-FR" dirty="0" smtClean="0"/>
              <a:t> République : le "présidentialisme" majoritaire, la captation présidentielle</a:t>
            </a:r>
          </a:p>
          <a:p>
            <a:r>
              <a:rPr lang="fr-FR" dirty="0" smtClean="0"/>
              <a:t>A la finlandaise (d'avant 1999) : le présidentialisme non majoritaire</a:t>
            </a:r>
          </a:p>
          <a:p>
            <a:pPr>
              <a:buNone/>
            </a:pPr>
            <a:r>
              <a:rPr lang="fr-FR" dirty="0" smtClean="0"/>
              <a:t>       &gt;</a:t>
            </a:r>
            <a:r>
              <a:rPr lang="fr-FR" dirty="0" err="1" smtClean="0"/>
              <a:t>Sous-variante</a:t>
            </a:r>
            <a:r>
              <a:rPr lang="fr-FR" dirty="0" smtClean="0"/>
              <a:t> italienne : monisme  instable à correctif présidentiel ("présidentialisme par défaut »)</a:t>
            </a:r>
          </a:p>
          <a:p>
            <a:endParaRPr lang="fr-FR" dirty="0"/>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t>Leçon n°7 : La voie française (II) : les chartes de 1814 et 1830</a:t>
            </a:r>
            <a:endParaRPr lang="fr-FR" sz="3600" dirty="0"/>
          </a:p>
        </p:txBody>
      </p:sp>
      <p:sp>
        <p:nvSpPr>
          <p:cNvPr id="3" name="Espace réservé du contenu 2"/>
          <p:cNvSpPr>
            <a:spLocks noGrp="1"/>
          </p:cNvSpPr>
          <p:nvPr>
            <p:ph idx="1"/>
          </p:nvPr>
        </p:nvSpPr>
        <p:spPr>
          <a:xfrm>
            <a:off x="457200" y="1600200"/>
            <a:ext cx="8229600" cy="4953000"/>
          </a:xfrm>
        </p:spPr>
        <p:txBody>
          <a:bodyPr>
            <a:normAutofit fontScale="77500" lnSpcReduction="20000"/>
          </a:bodyPr>
          <a:lstStyle/>
          <a:p>
            <a:pPr>
              <a:buNone/>
            </a:pPr>
            <a:r>
              <a:rPr lang="fr-FR" sz="4000" b="1" dirty="0" smtClean="0"/>
              <a:t>§ 1. 1792-1848 : 5 décennies tourmentées</a:t>
            </a:r>
          </a:p>
          <a:p>
            <a:r>
              <a:rPr lang="fr-FR" dirty="0" smtClean="0"/>
              <a:t>Constitution de l’An I (1793)</a:t>
            </a:r>
          </a:p>
          <a:p>
            <a:r>
              <a:rPr lang="fr-FR" dirty="0" smtClean="0"/>
              <a:t>Gouvernement révolutionnaire ; la Terreur</a:t>
            </a:r>
          </a:p>
          <a:p>
            <a:r>
              <a:rPr lang="fr-FR" dirty="0" smtClean="0"/>
              <a:t>Constitution de l’An III (1795) : Directoire</a:t>
            </a:r>
          </a:p>
          <a:p>
            <a:r>
              <a:rPr lang="fr-FR" dirty="0" smtClean="0"/>
              <a:t>Constitution de l’An VIII (1799) : Consulat</a:t>
            </a:r>
          </a:p>
          <a:p>
            <a:r>
              <a:rPr lang="fr-FR" dirty="0" smtClean="0"/>
              <a:t>Constitution de l’An X (1802) : Consulat à vie</a:t>
            </a:r>
          </a:p>
          <a:p>
            <a:r>
              <a:rPr lang="fr-FR" dirty="0" smtClean="0"/>
              <a:t>Constitution de l’An XII (1804) : 1</a:t>
            </a:r>
            <a:r>
              <a:rPr lang="fr-FR" baseline="30000" dirty="0" smtClean="0"/>
              <a:t>er</a:t>
            </a:r>
            <a:r>
              <a:rPr lang="fr-FR" dirty="0" smtClean="0"/>
              <a:t> Empire </a:t>
            </a:r>
          </a:p>
          <a:p>
            <a:r>
              <a:rPr lang="fr-FR" dirty="0" smtClean="0"/>
              <a:t>1814-1815 : Première Restauration</a:t>
            </a:r>
          </a:p>
          <a:p>
            <a:r>
              <a:rPr lang="fr-FR" dirty="0" err="1" smtClean="0"/>
              <a:t>Mars-juin</a:t>
            </a:r>
            <a:r>
              <a:rPr lang="fr-FR" dirty="0" smtClean="0"/>
              <a:t> 1815 : les Cent Jours de Napoléon</a:t>
            </a:r>
          </a:p>
          <a:p>
            <a:r>
              <a:rPr lang="fr-FR" dirty="0" smtClean="0"/>
              <a:t>Juin 1815 : Seconde Restauration</a:t>
            </a:r>
          </a:p>
          <a:p>
            <a:r>
              <a:rPr lang="fr-FR" dirty="0" smtClean="0"/>
              <a:t>Juillet 1830 : Les Trois Glorieuses : monarchie de Juillet</a:t>
            </a:r>
          </a:p>
          <a:p>
            <a:r>
              <a:rPr lang="fr-FR" dirty="0" smtClean="0"/>
              <a:t>Février 1848 : Seconde République</a:t>
            </a:r>
          </a:p>
          <a:p>
            <a:pPr>
              <a:buNone/>
            </a:pPr>
            <a:endParaRPr lang="fr-FR" dirty="0" smtClean="0"/>
          </a:p>
          <a:p>
            <a:endParaRPr lang="fr-FR" dirty="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73162"/>
          </a:xfrm>
        </p:spPr>
        <p:txBody>
          <a:bodyPr>
            <a:normAutofit fontScale="90000"/>
          </a:bodyPr>
          <a:lstStyle/>
          <a:p>
            <a:r>
              <a:rPr lang="fr-FR" dirty="0" smtClean="0"/>
              <a:t/>
            </a:r>
            <a:br>
              <a:rPr lang="fr-FR" dirty="0" smtClean="0"/>
            </a:br>
            <a:r>
              <a:rPr lang="fr-FR" dirty="0" smtClean="0"/>
              <a:t> </a:t>
            </a:r>
            <a:br>
              <a:rPr lang="fr-FR" dirty="0" smtClean="0"/>
            </a:br>
            <a:r>
              <a:rPr lang="fr-FR" sz="3556" b="1" dirty="0" smtClean="0"/>
              <a:t>§ 2. Analyse constitutionnelle</a:t>
            </a:r>
            <a:r>
              <a:rPr lang="fr-FR" dirty="0" smtClean="0"/>
              <a:t> </a:t>
            </a:r>
            <a:br>
              <a:rPr lang="fr-FR" dirty="0" smtClean="0"/>
            </a:br>
            <a:r>
              <a:rPr lang="fr-FR" dirty="0" smtClean="0"/>
              <a:t/>
            </a:r>
            <a:br>
              <a:rPr lang="fr-FR" dirty="0" smtClean="0"/>
            </a:br>
            <a:endParaRPr lang="fr-FR" dirty="0"/>
          </a:p>
        </p:txBody>
      </p:sp>
      <p:sp>
        <p:nvSpPr>
          <p:cNvPr id="3" name="Espace réservé du contenu 2"/>
          <p:cNvSpPr>
            <a:spLocks noGrp="1"/>
          </p:cNvSpPr>
          <p:nvPr>
            <p:ph idx="1"/>
          </p:nvPr>
        </p:nvSpPr>
        <p:spPr>
          <a:xfrm>
            <a:off x="457200" y="1600200"/>
            <a:ext cx="8229600" cy="4525963"/>
          </a:xfrm>
        </p:spPr>
        <p:txBody>
          <a:bodyPr>
            <a:normAutofit fontScale="92500"/>
          </a:bodyPr>
          <a:lstStyle/>
          <a:p>
            <a:pPr>
              <a:buNone/>
            </a:pPr>
            <a:r>
              <a:rPr lang="fr-FR" b="1" dirty="0" smtClean="0"/>
              <a:t>A. La fragilité de la légitimité</a:t>
            </a:r>
            <a:endParaRPr lang="fr-FR" dirty="0" smtClean="0"/>
          </a:p>
          <a:p>
            <a:pPr>
              <a:buNone/>
            </a:pPr>
            <a:r>
              <a:rPr lang="fr-FR" dirty="0" smtClean="0"/>
              <a:t>- Encore des révolutions (1814, 1830, 1848) </a:t>
            </a:r>
          </a:p>
          <a:p>
            <a:pPr>
              <a:buFontTx/>
              <a:buChar char="-"/>
            </a:pPr>
            <a:r>
              <a:rPr lang="fr-FR" dirty="0" smtClean="0"/>
              <a:t>Absence de véritable consensus </a:t>
            </a:r>
          </a:p>
          <a:p>
            <a:pPr>
              <a:buFontTx/>
              <a:buChar char="-"/>
            </a:pPr>
            <a:endParaRPr lang="fr-FR" dirty="0" smtClean="0"/>
          </a:p>
          <a:p>
            <a:pPr>
              <a:buNone/>
            </a:pPr>
            <a:r>
              <a:rPr lang="fr-FR" b="1" dirty="0" smtClean="0"/>
              <a:t>B. Le paradoxe libéral de la Restauration</a:t>
            </a:r>
            <a:endParaRPr lang="fr-FR" dirty="0" smtClean="0"/>
          </a:p>
          <a:p>
            <a:pPr>
              <a:buNone/>
            </a:pPr>
            <a:r>
              <a:rPr lang="fr-FR" dirty="0" smtClean="0"/>
              <a:t> 1. Faux retour à l'avant 1789</a:t>
            </a:r>
          </a:p>
          <a:p>
            <a:pPr>
              <a:buFontTx/>
              <a:buChar char="-"/>
            </a:pPr>
            <a:r>
              <a:rPr lang="fr-FR" dirty="0" smtClean="0"/>
              <a:t>Charte = véritable constitution formelle </a:t>
            </a:r>
          </a:p>
          <a:p>
            <a:pPr>
              <a:buFontTx/>
              <a:buChar char="-"/>
            </a:pPr>
            <a:r>
              <a:rPr lang="fr-FR" dirty="0" smtClean="0"/>
              <a:t>« Droits publics des Français » : l’acquis de 1789</a:t>
            </a:r>
            <a:endParaRPr lang="fr-FR" dirty="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1162"/>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457200" y="990600"/>
            <a:ext cx="8229600" cy="5135563"/>
          </a:xfrm>
        </p:spPr>
        <p:txBody>
          <a:bodyPr/>
          <a:lstStyle/>
          <a:p>
            <a:pPr>
              <a:buNone/>
            </a:pPr>
            <a:r>
              <a:rPr lang="fr-FR" b="1" dirty="0" smtClean="0"/>
              <a:t>2. Qualifications des chartes </a:t>
            </a:r>
            <a:endParaRPr lang="fr-FR" dirty="0" smtClean="0"/>
          </a:p>
          <a:p>
            <a:pPr>
              <a:buNone/>
            </a:pPr>
            <a:r>
              <a:rPr lang="fr-FR" dirty="0" smtClean="0"/>
              <a:t>- 1814 : octroi royal =&gt; monarchie limitée</a:t>
            </a:r>
          </a:p>
          <a:p>
            <a:pPr>
              <a:buNone/>
            </a:pPr>
            <a:r>
              <a:rPr lang="fr-FR" dirty="0" smtClean="0"/>
              <a:t>- 1830 : Acte nationale ou pacte Nation/Roi ? =&gt;monarchie représentative (dualiste)</a:t>
            </a:r>
            <a:endParaRPr lang="fr-FR" dirty="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2400"/>
            <a:ext cx="8229600" cy="1447800"/>
          </a:xfrm>
        </p:spPr>
        <p:txBody>
          <a:bodyPr>
            <a:normAutofit fontScale="90000"/>
          </a:bodyPr>
          <a:lstStyle/>
          <a:p>
            <a:r>
              <a:rPr lang="fr-FR" sz="3556" b="1" dirty="0" smtClean="0"/>
              <a:t/>
            </a:r>
            <a:br>
              <a:rPr lang="fr-FR" sz="3556" b="1" dirty="0" smtClean="0"/>
            </a:br>
            <a:r>
              <a:rPr lang="fr-FR" sz="3556" b="1" dirty="0" smtClean="0"/>
              <a:t>C. Un tournant des conceptions constitutionnelles </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pPr>
              <a:buNone/>
            </a:pPr>
            <a:r>
              <a:rPr lang="fr-FR" b="1" dirty="0" smtClean="0"/>
              <a:t>1. L'inspiration pragmatique &amp; anglaise </a:t>
            </a:r>
            <a:endParaRPr lang="fr-FR" dirty="0" smtClean="0"/>
          </a:p>
          <a:p>
            <a:pPr>
              <a:buNone/>
            </a:pPr>
            <a:endParaRPr lang="fr-FR" b="1" dirty="0" smtClean="0"/>
          </a:p>
          <a:p>
            <a:pPr>
              <a:buNone/>
            </a:pPr>
            <a:r>
              <a:rPr lang="fr-FR" b="1" dirty="0" smtClean="0"/>
              <a:t>a) Le cadre juridique esquissé par les Chartes</a:t>
            </a:r>
            <a:r>
              <a:rPr lang="fr-FR" dirty="0" smtClean="0"/>
              <a:t> </a:t>
            </a:r>
          </a:p>
          <a:p>
            <a:pPr>
              <a:buNone/>
            </a:pPr>
            <a:r>
              <a:rPr lang="fr-FR" dirty="0" smtClean="0"/>
              <a:t>- balance des pouvoirs</a:t>
            </a:r>
          </a:p>
          <a:p>
            <a:pPr>
              <a:buNone/>
            </a:pPr>
            <a:r>
              <a:rPr lang="fr-FR" dirty="0" smtClean="0"/>
              <a:t>- entrelacement organique Exécutif/chambres</a:t>
            </a:r>
          </a:p>
          <a:p>
            <a:pPr>
              <a:buNone/>
            </a:pPr>
            <a:endParaRPr lang="fr-FR" dirty="0" smtClean="0"/>
          </a:p>
          <a:p>
            <a:pPr>
              <a:buNone/>
            </a:pPr>
            <a:r>
              <a:rPr lang="fr-FR" dirty="0" smtClean="0"/>
              <a:t>b) Distinction Pouvoir royal / pouvoir ministériel (Benjamin Constant)</a:t>
            </a:r>
          </a:p>
          <a:p>
            <a:endParaRPr lang="fr-FR" dirty="0" smtClean="0"/>
          </a:p>
          <a:p>
            <a:endParaRPr lang="fr-FR" dirty="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11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914400"/>
            <a:ext cx="8229600" cy="5211763"/>
          </a:xfrm>
        </p:spPr>
        <p:txBody>
          <a:bodyPr>
            <a:normAutofit fontScale="92500" lnSpcReduction="10000"/>
          </a:bodyPr>
          <a:lstStyle/>
          <a:p>
            <a:pPr>
              <a:buNone/>
            </a:pPr>
            <a:r>
              <a:rPr lang="fr-FR" b="1" dirty="0" smtClean="0"/>
              <a:t>2. Une </a:t>
            </a:r>
            <a:r>
              <a:rPr lang="fr-FR" b="1" dirty="0" err="1" smtClean="0"/>
              <a:t>parlementarisation</a:t>
            </a:r>
            <a:r>
              <a:rPr lang="fr-FR" b="1" dirty="0" smtClean="0"/>
              <a:t> subreptice (1815-30) </a:t>
            </a:r>
            <a:endParaRPr lang="fr-FR" dirty="0" smtClean="0"/>
          </a:p>
          <a:p>
            <a:pPr>
              <a:buFontTx/>
              <a:buChar char="-"/>
            </a:pPr>
            <a:r>
              <a:rPr lang="fr-FR" dirty="0" smtClean="0"/>
              <a:t>par des pratiques institutionnelles, des conventions =&gt; amorce de responsabilité politique des ministres devant les chambres</a:t>
            </a:r>
          </a:p>
          <a:p>
            <a:pPr>
              <a:buFontTx/>
              <a:buChar char="-"/>
            </a:pPr>
            <a:r>
              <a:rPr lang="fr-FR" dirty="0" smtClean="0"/>
              <a:t>Les Ultras (Vitrolles, Chateaubriand)</a:t>
            </a:r>
          </a:p>
          <a:p>
            <a:pPr>
              <a:buFontTx/>
              <a:buChar char="-"/>
            </a:pPr>
            <a:r>
              <a:rPr lang="fr-FR" dirty="0" smtClean="0"/>
              <a:t>Adresse des 221 (mars 1830)</a:t>
            </a:r>
          </a:p>
          <a:p>
            <a:pPr>
              <a:buNone/>
            </a:pPr>
            <a:r>
              <a:rPr lang="fr-FR" dirty="0" smtClean="0"/>
              <a:t>3.</a:t>
            </a:r>
            <a:r>
              <a:rPr lang="fr-FR" b="1" dirty="0" smtClean="0"/>
              <a:t> Une </a:t>
            </a:r>
            <a:r>
              <a:rPr lang="fr-FR" b="1" dirty="0" err="1" smtClean="0"/>
              <a:t>parlementarisation</a:t>
            </a:r>
            <a:r>
              <a:rPr lang="fr-FR" b="1" dirty="0" smtClean="0"/>
              <a:t> « à la française »</a:t>
            </a:r>
            <a:r>
              <a:rPr lang="fr-FR" dirty="0" smtClean="0"/>
              <a:t> (1830-48)</a:t>
            </a:r>
          </a:p>
          <a:p>
            <a:pPr>
              <a:buNone/>
            </a:pPr>
            <a:r>
              <a:rPr lang="fr-FR" dirty="0" smtClean="0"/>
              <a:t>- Débat sur le rôle du Roi</a:t>
            </a:r>
          </a:p>
          <a:p>
            <a:pPr>
              <a:buFontTx/>
              <a:buChar char="-"/>
            </a:pPr>
            <a:r>
              <a:rPr lang="fr-FR" dirty="0" smtClean="0"/>
              <a:t>Interprétation dualiste (Guizot) ou moniste (Thiers)</a:t>
            </a:r>
          </a:p>
          <a:p>
            <a:pPr>
              <a:buFontTx/>
              <a:buChar char="-"/>
            </a:pPr>
            <a:endParaRPr lang="fr-FR" dirty="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
            </a:r>
            <a:br>
              <a:rPr lang="fr-FR" b="1" dirty="0" smtClean="0"/>
            </a:br>
            <a:r>
              <a:rPr lang="fr-FR" b="1" dirty="0" smtClean="0"/>
              <a:t>D. Enseignements sur la notion de constitution</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pPr>
              <a:buNone/>
            </a:pPr>
            <a:r>
              <a:rPr lang="fr-FR" dirty="0" smtClean="0"/>
              <a:t>- Les chartes : de véritables constitutions formelles</a:t>
            </a:r>
          </a:p>
          <a:p>
            <a:pPr>
              <a:buNone/>
            </a:pPr>
            <a:r>
              <a:rPr lang="fr-FR" dirty="0" smtClean="0"/>
              <a:t>- des constitutions techniquement souples </a:t>
            </a:r>
          </a:p>
          <a:p>
            <a:pPr>
              <a:buNone/>
            </a:pPr>
            <a:r>
              <a:rPr lang="fr-FR" dirty="0" smtClean="0"/>
              <a:t>- Droit de la constitution : un cadre général</a:t>
            </a:r>
          </a:p>
          <a:p>
            <a:pPr>
              <a:buNone/>
            </a:pPr>
            <a:r>
              <a:rPr lang="fr-FR" dirty="0" smtClean="0"/>
              <a:t>- Des concrétisations institutionnelles changeantes : dynamique du système de gouvernement parlementaire</a:t>
            </a:r>
            <a:endParaRPr lang="fr-FR" dirty="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Leçon n°8 : La voie française (III) : Les II</a:t>
            </a:r>
            <a:r>
              <a:rPr lang="fr-FR" baseline="30000" dirty="0" smtClean="0"/>
              <a:t>e</a:t>
            </a:r>
            <a:r>
              <a:rPr lang="fr-FR" dirty="0" smtClean="0"/>
              <a:t> et III</a:t>
            </a:r>
            <a:r>
              <a:rPr lang="fr-FR" baseline="30000" dirty="0" smtClean="0"/>
              <a:t>e</a:t>
            </a:r>
            <a:r>
              <a:rPr lang="fr-FR" dirty="0" smtClean="0"/>
              <a:t> Républiques</a:t>
            </a:r>
            <a:endParaRPr lang="fr-FR" dirty="0"/>
          </a:p>
        </p:txBody>
      </p:sp>
      <p:sp>
        <p:nvSpPr>
          <p:cNvPr id="3" name="Espace réservé du contenu 2"/>
          <p:cNvSpPr>
            <a:spLocks noGrp="1"/>
          </p:cNvSpPr>
          <p:nvPr>
            <p:ph idx="1"/>
          </p:nvPr>
        </p:nvSpPr>
        <p:spPr>
          <a:xfrm>
            <a:off x="457200" y="1828800"/>
            <a:ext cx="8229600" cy="4297363"/>
          </a:xfrm>
        </p:spPr>
        <p:txBody>
          <a:bodyPr>
            <a:normAutofit fontScale="92500" lnSpcReduction="10000"/>
          </a:bodyPr>
          <a:lstStyle/>
          <a:p>
            <a:pPr marL="571500" indent="-571500">
              <a:buAutoNum type="romanUcPeriod"/>
            </a:pPr>
            <a:r>
              <a:rPr lang="fr-FR" b="1" dirty="0" smtClean="0"/>
              <a:t>Rappel des événements chronologiques</a:t>
            </a:r>
          </a:p>
          <a:p>
            <a:pPr marL="571500" indent="-571500">
              <a:buNone/>
            </a:pPr>
            <a:endParaRPr lang="fr-FR" sz="1800" b="1" dirty="0" smtClean="0"/>
          </a:p>
          <a:p>
            <a:pPr marL="571500" indent="-571500">
              <a:buFontTx/>
              <a:buChar char="-"/>
            </a:pPr>
            <a:r>
              <a:rPr lang="fr-FR" sz="2800" dirty="0" smtClean="0"/>
              <a:t>22-24 février 1848 : Révolte parisienne, chute de la monarchie de Juillet</a:t>
            </a:r>
          </a:p>
          <a:p>
            <a:pPr marL="571500" indent="-571500">
              <a:buFontTx/>
              <a:buChar char="-"/>
            </a:pPr>
            <a:r>
              <a:rPr lang="fr-FR" sz="2800" dirty="0" smtClean="0"/>
              <a:t>3 mars 1848 : S.U. (masculin </a:t>
            </a:r>
            <a:r>
              <a:rPr lang="fr-FR" sz="2800" dirty="0" err="1" smtClean="0">
                <a:sym typeface="Wingdings"/>
              </a:rPr>
              <a:t></a:t>
            </a:r>
            <a:r>
              <a:rPr lang="fr-FR" sz="2800" dirty="0" smtClean="0">
                <a:sym typeface="Wingdings"/>
              </a:rPr>
              <a:t>)</a:t>
            </a:r>
          </a:p>
          <a:p>
            <a:pPr marL="571500" indent="-571500">
              <a:buFontTx/>
              <a:buChar char="-"/>
            </a:pPr>
            <a:r>
              <a:rPr lang="fr-FR" sz="2800" dirty="0" smtClean="0">
                <a:sym typeface="Wingdings"/>
              </a:rPr>
              <a:t>4 nov. 1848 : adoption Constitution</a:t>
            </a:r>
          </a:p>
          <a:p>
            <a:pPr marL="571500" indent="-571500">
              <a:buFontTx/>
              <a:buChar char="-"/>
            </a:pPr>
            <a:r>
              <a:rPr lang="fr-FR" sz="2800" dirty="0" smtClean="0">
                <a:sym typeface="Wingdings"/>
              </a:rPr>
              <a:t>20 déc. 1848 : L.-N. Bonaparte élu Président (74,2%)</a:t>
            </a:r>
          </a:p>
          <a:p>
            <a:pPr marL="571500" indent="-571500">
              <a:buFontTx/>
              <a:buChar char="-"/>
            </a:pPr>
            <a:r>
              <a:rPr lang="fr-FR" sz="2800" dirty="0" smtClean="0">
                <a:sym typeface="Wingdings"/>
              </a:rPr>
              <a:t>2 déc. 1851 : coup d’Etat de L.-N. Bonaparte</a:t>
            </a:r>
          </a:p>
          <a:p>
            <a:pPr marL="571500" indent="-571500">
              <a:buFontTx/>
              <a:buChar char="-"/>
            </a:pPr>
            <a:r>
              <a:rPr lang="fr-FR" sz="2800" dirty="0" smtClean="0">
                <a:sym typeface="Wingdings"/>
              </a:rPr>
              <a:t>14 janv. 1852 : Constitution autoritaire</a:t>
            </a:r>
          </a:p>
          <a:p>
            <a:pPr marL="571500" indent="-571500">
              <a:buFontTx/>
              <a:buChar char="-"/>
            </a:pPr>
            <a:r>
              <a:rPr lang="fr-FR" sz="2800" dirty="0" smtClean="0">
                <a:sym typeface="Wingdings"/>
              </a:rPr>
              <a:t>22 nov. 1852 : Second Empire</a:t>
            </a:r>
            <a:endParaRPr lang="fr-FR" sz="2800" dirty="0" smtClean="0"/>
          </a:p>
          <a:p>
            <a:endParaRPr lang="fr-FR" dirty="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11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914400"/>
            <a:ext cx="8229600" cy="5211763"/>
          </a:xfrm>
        </p:spPr>
        <p:txBody>
          <a:bodyPr>
            <a:normAutofit fontScale="77500" lnSpcReduction="20000"/>
          </a:bodyPr>
          <a:lstStyle/>
          <a:p>
            <a:r>
              <a:rPr lang="fr-FR" dirty="0" smtClean="0"/>
              <a:t>1861-1870 : Empire libéral</a:t>
            </a:r>
          </a:p>
          <a:p>
            <a:r>
              <a:rPr lang="fr-FR" dirty="0" smtClean="0"/>
              <a:t>2-4 sept. 1870 : chute du Second Empire</a:t>
            </a:r>
          </a:p>
          <a:p>
            <a:r>
              <a:rPr lang="fr-FR" dirty="0" smtClean="0"/>
              <a:t>Gouvernement de la défense nationale</a:t>
            </a:r>
          </a:p>
          <a:p>
            <a:r>
              <a:rPr lang="fr-FR" dirty="0" smtClean="0"/>
              <a:t>8 fév. 1871 : Assemblée nationale</a:t>
            </a:r>
          </a:p>
          <a:p>
            <a:r>
              <a:rPr lang="fr-FR" dirty="0" smtClean="0"/>
              <a:t>17 fév. 1871 : Thiers </a:t>
            </a:r>
          </a:p>
          <a:p>
            <a:r>
              <a:rPr lang="fr-FR" dirty="0" smtClean="0"/>
              <a:t>28 mai 1871 : écrasement de la Commune</a:t>
            </a:r>
          </a:p>
          <a:p>
            <a:r>
              <a:rPr lang="fr-FR" dirty="0" smtClean="0"/>
              <a:t>31 août 1871 : loi Rivet ; Thiers Président</a:t>
            </a:r>
          </a:p>
          <a:p>
            <a:r>
              <a:rPr lang="fr-FR" dirty="0" smtClean="0"/>
              <a:t>24 mai 1873 : Mac-Mahon Président</a:t>
            </a:r>
          </a:p>
          <a:p>
            <a:r>
              <a:rPr lang="fr-FR" dirty="0" smtClean="0"/>
              <a:t>20 nov. 1873 : loi sur le septennat personnel</a:t>
            </a:r>
          </a:p>
          <a:p>
            <a:r>
              <a:rPr lang="fr-FR" dirty="0" smtClean="0"/>
              <a:t>30 janv. 1875 : Amendement Wallon</a:t>
            </a:r>
          </a:p>
          <a:p>
            <a:r>
              <a:rPr lang="fr-FR" dirty="0" err="1" smtClean="0"/>
              <a:t>Fév.-Juillet</a:t>
            </a:r>
            <a:r>
              <a:rPr lang="fr-FR" dirty="0" smtClean="0"/>
              <a:t> 1875 : adoption des Lois constitutionnelles</a:t>
            </a:r>
          </a:p>
          <a:p>
            <a:r>
              <a:rPr lang="fr-FR" dirty="0" smtClean="0"/>
              <a:t>Mars 1876 : Cabinet </a:t>
            </a:r>
            <a:r>
              <a:rPr lang="fr-FR" dirty="0" err="1" smtClean="0"/>
              <a:t>Dufaure</a:t>
            </a:r>
            <a:r>
              <a:rPr lang="fr-FR" dirty="0" smtClean="0"/>
              <a:t> (républicain)</a:t>
            </a:r>
          </a:p>
          <a:p>
            <a:pPr>
              <a:buNone/>
            </a:pPr>
            <a:r>
              <a:rPr lang="fr-FR" dirty="0" smtClean="0"/>
              <a:t> </a:t>
            </a:r>
            <a:endParaRPr lang="fr-FR" dirty="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II. La Constitution de 1848</a:t>
            </a:r>
            <a:r>
              <a:rPr lang="fr-FR" dirty="0" smtClean="0"/>
              <a:t> </a:t>
            </a:r>
            <a:endParaRPr lang="fr-FR" dirty="0"/>
          </a:p>
        </p:txBody>
      </p:sp>
      <p:sp>
        <p:nvSpPr>
          <p:cNvPr id="3" name="Espace réservé du contenu 2"/>
          <p:cNvSpPr>
            <a:spLocks noGrp="1"/>
          </p:cNvSpPr>
          <p:nvPr>
            <p:ph idx="1"/>
          </p:nvPr>
        </p:nvSpPr>
        <p:spPr/>
        <p:txBody>
          <a:bodyPr>
            <a:normAutofit fontScale="85000" lnSpcReduction="20000"/>
          </a:bodyPr>
          <a:lstStyle/>
          <a:p>
            <a:r>
              <a:rPr lang="fr-FR" b="1" dirty="0" smtClean="0"/>
              <a:t>§ 1. Caractères généraux</a:t>
            </a:r>
            <a:endParaRPr lang="fr-FR" dirty="0" smtClean="0"/>
          </a:p>
          <a:p>
            <a:r>
              <a:rPr lang="fr-FR" dirty="0" smtClean="0"/>
              <a:t>- Un acte en rupture avec l'ordre constitutionnel antérieur (révolution)</a:t>
            </a:r>
          </a:p>
          <a:p>
            <a:r>
              <a:rPr lang="fr-FR" dirty="0" smtClean="0"/>
              <a:t>- Un contexte politique agité (agitation populaire) ; l'irruption du suffrage universel (masculin)</a:t>
            </a:r>
          </a:p>
          <a:p>
            <a:r>
              <a:rPr lang="fr-FR" dirty="0" smtClean="0"/>
              <a:t>- Le facteur </a:t>
            </a:r>
            <a:r>
              <a:rPr lang="fr-FR" dirty="0" err="1" smtClean="0"/>
              <a:t>Louis-Napoléon</a:t>
            </a:r>
            <a:r>
              <a:rPr lang="fr-FR" dirty="0" smtClean="0"/>
              <a:t> Bonaparte</a:t>
            </a:r>
          </a:p>
          <a:p>
            <a:r>
              <a:rPr lang="fr-FR" dirty="0" smtClean="0"/>
              <a:t>- Une constitution formelle (116 articles), adoptée par l'Assemblée constituante, sans référendum populaire</a:t>
            </a:r>
          </a:p>
          <a:p>
            <a:r>
              <a:rPr lang="fr-FR" dirty="0" smtClean="0"/>
              <a:t>- Une constitution rigide mais par la voie représentative (art. 111)</a:t>
            </a:r>
          </a:p>
          <a:p>
            <a:r>
              <a:rPr lang="fr-FR" dirty="0" smtClean="0"/>
              <a:t>- Une inspiration généreuse et sociale revendiquée </a:t>
            </a:r>
            <a:endParaRPr lang="fr-FR" dirty="0"/>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706562"/>
          </a:xfrm>
        </p:spPr>
        <p:txBody>
          <a:bodyPr>
            <a:normAutofit fontScale="90000"/>
          </a:bodyPr>
          <a:lstStyle/>
          <a:p>
            <a:r>
              <a:rPr lang="fr-FR" sz="4000" b="1" dirty="0" smtClean="0"/>
              <a:t>§ 2. Organisation des pouvoirs : le droit de la constitution</a:t>
            </a:r>
            <a:r>
              <a:rPr lang="fr-FR" dirty="0" smtClean="0"/>
              <a:t/>
            </a:r>
            <a:br>
              <a:rPr lang="fr-FR" dirty="0" smtClean="0"/>
            </a:br>
            <a:endParaRPr lang="fr-FR" dirty="0"/>
          </a:p>
        </p:txBody>
      </p:sp>
      <p:sp>
        <p:nvSpPr>
          <p:cNvPr id="3" name="Espace réservé du contenu 2"/>
          <p:cNvSpPr>
            <a:spLocks noGrp="1"/>
          </p:cNvSpPr>
          <p:nvPr>
            <p:ph idx="1"/>
          </p:nvPr>
        </p:nvSpPr>
        <p:spPr>
          <a:xfrm>
            <a:off x="457200" y="1676400"/>
            <a:ext cx="8229600" cy="4449763"/>
          </a:xfrm>
        </p:spPr>
        <p:txBody>
          <a:bodyPr>
            <a:normAutofit lnSpcReduction="10000"/>
          </a:bodyPr>
          <a:lstStyle/>
          <a:p>
            <a:pPr>
              <a:buNone/>
            </a:pPr>
            <a:r>
              <a:rPr lang="fr-FR" dirty="0" smtClean="0"/>
              <a:t>- Le retour à une présentation séparatiste de la distribution des pouvoirs : chap. III (Art. 19)</a:t>
            </a:r>
          </a:p>
          <a:p>
            <a:endParaRPr lang="fr-FR" dirty="0" smtClean="0"/>
          </a:p>
          <a:p>
            <a:pPr>
              <a:buNone/>
            </a:pPr>
            <a:r>
              <a:rPr lang="fr-FR" b="1" dirty="0" smtClean="0"/>
              <a:t>a) la révérence à 1789-91 : le retour du monocamérisme</a:t>
            </a:r>
            <a:endParaRPr lang="fr-FR" dirty="0" smtClean="0"/>
          </a:p>
          <a:p>
            <a:pPr>
              <a:buFontTx/>
              <a:buChar char="-"/>
            </a:pPr>
            <a:r>
              <a:rPr lang="fr-FR" dirty="0" smtClean="0"/>
              <a:t>« Assemblée nationale »</a:t>
            </a:r>
          </a:p>
          <a:p>
            <a:pPr>
              <a:buFontTx/>
              <a:buChar char="-"/>
            </a:pPr>
            <a:r>
              <a:rPr lang="fr-FR" dirty="0" smtClean="0"/>
              <a:t>élue pour 3 ans, indissoluble, permanente</a:t>
            </a:r>
          </a:p>
          <a:p>
            <a:pPr>
              <a:buFontTx/>
              <a:buChar char="-"/>
            </a:pPr>
            <a:r>
              <a:rPr lang="fr-FR" dirty="0" smtClean="0"/>
              <a:t>Appelée « Pouvoir législatif » !</a:t>
            </a:r>
            <a:endParaRPr lang="fr-FR" dirty="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587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762000"/>
            <a:ext cx="8229600" cy="5364163"/>
          </a:xfrm>
        </p:spPr>
        <p:txBody>
          <a:bodyPr>
            <a:normAutofit lnSpcReduction="10000"/>
          </a:bodyPr>
          <a:lstStyle/>
          <a:p>
            <a:pPr>
              <a:buNone/>
            </a:pPr>
            <a:r>
              <a:rPr lang="fr-FR" b="1" dirty="0" smtClean="0"/>
              <a:t>b) l'innovation : un chef de l'Etat républicain </a:t>
            </a:r>
            <a:r>
              <a:rPr lang="fr-FR" b="1" dirty="0" err="1" smtClean="0"/>
              <a:t>monocéphale</a:t>
            </a:r>
            <a:r>
              <a:rPr lang="fr-FR" b="1" dirty="0" smtClean="0"/>
              <a:t> et populaire</a:t>
            </a:r>
            <a:endParaRPr lang="fr-FR" dirty="0" smtClean="0"/>
          </a:p>
          <a:p>
            <a:pPr>
              <a:buFontTx/>
              <a:buChar char="-"/>
            </a:pPr>
            <a:r>
              <a:rPr lang="fr-FR" dirty="0" smtClean="0"/>
              <a:t>le rejet de « l'amendement Grévy »</a:t>
            </a:r>
          </a:p>
          <a:p>
            <a:pPr>
              <a:buFontTx/>
              <a:buChar char="-"/>
            </a:pPr>
            <a:r>
              <a:rPr lang="fr-FR" dirty="0" smtClean="0"/>
              <a:t>une inspiration américaine apparente</a:t>
            </a:r>
          </a:p>
          <a:p>
            <a:r>
              <a:rPr lang="fr-FR" dirty="0" smtClean="0"/>
              <a:t>élu au SUD, pour 4 ans,  assisté d'un vice-président (art. 70)</a:t>
            </a:r>
          </a:p>
          <a:p>
            <a:r>
              <a:rPr lang="fr-FR" dirty="0" smtClean="0"/>
              <a:t>initiative des lois par les ministres (art. 49)</a:t>
            </a:r>
          </a:p>
          <a:p>
            <a:r>
              <a:rPr lang="fr-FR" dirty="0" smtClean="0"/>
              <a:t>assure l'exécution des lois (art. 49)</a:t>
            </a:r>
          </a:p>
          <a:p>
            <a:r>
              <a:rPr lang="fr-FR" dirty="0" smtClean="0"/>
              <a:t>chef des armées (art. 50)</a:t>
            </a:r>
          </a:p>
          <a:p>
            <a:r>
              <a:rPr lang="fr-FR" dirty="0" smtClean="0"/>
              <a:t>message annuel à l'Assemblée (art. 52)</a:t>
            </a:r>
          </a:p>
          <a:p>
            <a:pPr>
              <a:buFontTx/>
              <a:buChar char="-"/>
            </a:pPr>
            <a:endParaRPr lang="fr-FR" dirty="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587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838200"/>
            <a:ext cx="8229600" cy="5287963"/>
          </a:xfrm>
        </p:spPr>
        <p:txBody>
          <a:bodyPr/>
          <a:lstStyle/>
          <a:p>
            <a:r>
              <a:rPr lang="fr-FR" dirty="0" smtClean="0"/>
              <a:t>pas de veto législatif (2e délibération) (art. 58), compétence liée de promulgation (art. 59)</a:t>
            </a:r>
          </a:p>
          <a:p>
            <a:r>
              <a:rPr lang="fr-FR" dirty="0" smtClean="0"/>
              <a:t>nomination et révocation des ministres (art. 64), sans contreseing (art. 67)</a:t>
            </a:r>
          </a:p>
          <a:p>
            <a:r>
              <a:rPr lang="fr-FR" dirty="0" smtClean="0"/>
              <a:t>pouvoir de nomination aux emplois (art. 64) </a:t>
            </a:r>
          </a:p>
          <a:p>
            <a:pPr>
              <a:buNone/>
            </a:pPr>
            <a:r>
              <a:rPr lang="fr-FR" dirty="0" smtClean="0"/>
              <a:t>**Toutes ses compétences soumises au contreseing, sauf pour ministres (art. 67) </a:t>
            </a:r>
          </a:p>
          <a:p>
            <a:pPr>
              <a:buNone/>
            </a:pPr>
            <a:r>
              <a:rPr lang="fr-FR" dirty="0" smtClean="0"/>
              <a:t>- responsabilité affirmée mais non pleinement organisée (art. 68 et 100) </a:t>
            </a:r>
          </a:p>
          <a:p>
            <a:endParaRPr lang="fr-FR" dirty="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2162"/>
          </a:xfrm>
        </p:spPr>
        <p:txBody>
          <a:bodyPr>
            <a:normAutofit fontScale="90000"/>
          </a:bodyPr>
          <a:lstStyle/>
          <a:p>
            <a:r>
              <a:rPr lang="fr-FR" sz="3200" b="1" dirty="0" smtClean="0"/>
              <a:t>c) la place des ministres</a:t>
            </a:r>
            <a:br>
              <a:rPr lang="fr-FR" sz="3200" b="1" dirty="0" smtClean="0"/>
            </a:br>
            <a:endParaRPr lang="fr-FR" sz="3200" dirty="0"/>
          </a:p>
        </p:txBody>
      </p:sp>
      <p:sp>
        <p:nvSpPr>
          <p:cNvPr id="3" name="Espace réservé du contenu 2"/>
          <p:cNvSpPr>
            <a:spLocks noGrp="1"/>
          </p:cNvSpPr>
          <p:nvPr>
            <p:ph idx="1"/>
          </p:nvPr>
        </p:nvSpPr>
        <p:spPr>
          <a:xfrm>
            <a:off x="457200" y="1066800"/>
            <a:ext cx="8229600" cy="5059363"/>
          </a:xfrm>
        </p:spPr>
        <p:txBody>
          <a:bodyPr>
            <a:normAutofit fontScale="92500" lnSpcReduction="20000"/>
          </a:bodyPr>
          <a:lstStyle/>
          <a:p>
            <a:pPr>
              <a:buNone/>
            </a:pPr>
            <a:r>
              <a:rPr lang="fr-FR" dirty="0" smtClean="0"/>
              <a:t>- Nomination et révocation par le PR </a:t>
            </a:r>
            <a:r>
              <a:rPr lang="fr-FR" u="sng" dirty="0" smtClean="0"/>
              <a:t>sans contreseing</a:t>
            </a:r>
            <a:r>
              <a:rPr lang="fr-FR" dirty="0" smtClean="0"/>
              <a:t> (art. 64)</a:t>
            </a:r>
          </a:p>
          <a:p>
            <a:pPr>
              <a:buNone/>
            </a:pPr>
            <a:r>
              <a:rPr lang="fr-FR" dirty="0" smtClean="0"/>
              <a:t>- Droit d'entrée et de parole à l'A.N. (art. 69)</a:t>
            </a:r>
          </a:p>
          <a:p>
            <a:pPr>
              <a:buNone/>
            </a:pPr>
            <a:r>
              <a:rPr lang="fr-FR" dirty="0" smtClean="0"/>
              <a:t>- L'incompatibilité avec le mandat parlementaire (art. 28) ne leur est pas applicable (a</a:t>
            </a:r>
            <a:r>
              <a:rPr lang="x-none" dirty="0" smtClean="0"/>
              <a:t>rt. 85 de la loi du 15 mars 1849</a:t>
            </a:r>
            <a:r>
              <a:rPr lang="fr-FR" dirty="0" smtClean="0"/>
              <a:t>)</a:t>
            </a:r>
          </a:p>
          <a:p>
            <a:pPr>
              <a:buNone/>
            </a:pPr>
            <a:r>
              <a:rPr lang="fr-FR" dirty="0" smtClean="0"/>
              <a:t>- Responsabilité imprécise (art. 68, 92 et 98)</a:t>
            </a:r>
          </a:p>
          <a:p>
            <a:pPr>
              <a:buFontTx/>
              <a:buChar char="-"/>
            </a:pPr>
            <a:r>
              <a:rPr lang="fr-FR" dirty="0" smtClean="0"/>
              <a:t>Mention du conseil des ministres (art. 64)</a:t>
            </a:r>
          </a:p>
          <a:p>
            <a:pPr>
              <a:buFontTx/>
              <a:buChar char="-"/>
            </a:pPr>
            <a:r>
              <a:rPr lang="fr-FR" dirty="0" smtClean="0"/>
              <a:t>le titre de "président du conseil" apparaît dès juin 1848 et sera porté par Odilon Barrot</a:t>
            </a:r>
          </a:p>
          <a:p>
            <a:pPr>
              <a:buNone/>
            </a:pPr>
            <a:r>
              <a:rPr lang="fr-FR" dirty="0" smtClean="0"/>
              <a:t> </a:t>
            </a:r>
          </a:p>
          <a:p>
            <a:endParaRPr lang="fr-FR" dirty="0"/>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30362"/>
          </a:xfrm>
        </p:spPr>
        <p:txBody>
          <a:bodyPr>
            <a:normAutofit fontScale="90000"/>
          </a:bodyPr>
          <a:lstStyle/>
          <a:p>
            <a:r>
              <a:rPr lang="fr-FR" sz="3556" b="1" dirty="0" smtClean="0"/>
              <a:t>§ 3. Le développement incertain du système de gouvernement</a:t>
            </a:r>
            <a:r>
              <a:rPr lang="fr-FR" dirty="0" smtClean="0"/>
              <a:t/>
            </a:r>
            <a:br>
              <a:rPr lang="fr-FR" dirty="0" smtClean="0"/>
            </a:br>
            <a:endParaRPr lang="fr-FR" dirty="0"/>
          </a:p>
        </p:txBody>
      </p:sp>
      <p:sp>
        <p:nvSpPr>
          <p:cNvPr id="3" name="Espace réservé du contenu 2"/>
          <p:cNvSpPr>
            <a:spLocks noGrp="1"/>
          </p:cNvSpPr>
          <p:nvPr>
            <p:ph idx="1"/>
          </p:nvPr>
        </p:nvSpPr>
        <p:spPr>
          <a:xfrm>
            <a:off x="457200" y="2057400"/>
            <a:ext cx="8229600" cy="4068763"/>
          </a:xfrm>
        </p:spPr>
        <p:txBody>
          <a:bodyPr>
            <a:normAutofit/>
          </a:bodyPr>
          <a:lstStyle/>
          <a:p>
            <a:pPr marL="514350" indent="-514350">
              <a:buAutoNum type="alphaLcParenR"/>
            </a:pPr>
            <a:r>
              <a:rPr lang="fr-FR" sz="2800" b="1" dirty="0" smtClean="0"/>
              <a:t>Grande faiblesse des débats constituants pour expliciter un système de gouvernement cohérent</a:t>
            </a:r>
          </a:p>
          <a:p>
            <a:pPr marL="514350" indent="-514350">
              <a:buFontTx/>
              <a:buChar char="-"/>
            </a:pPr>
            <a:r>
              <a:rPr lang="fr-FR" sz="2800" dirty="0" smtClean="0"/>
              <a:t>Lamartine, Félix Pyat , Karl Marx, Tocqueville</a:t>
            </a:r>
          </a:p>
          <a:p>
            <a:pPr marL="514350" indent="-514350">
              <a:buFontTx/>
              <a:buChar char="-"/>
            </a:pPr>
            <a:endParaRPr lang="fr-FR" sz="2800" dirty="0" smtClean="0"/>
          </a:p>
          <a:p>
            <a:pPr>
              <a:buNone/>
            </a:pPr>
            <a:r>
              <a:rPr lang="fr-FR" sz="2800" b="1" dirty="0" smtClean="0"/>
              <a:t>b) Une orientation initialement parlementaire : les cabinets Barrot (déc. 1848-oct. 1849)</a:t>
            </a:r>
          </a:p>
          <a:p>
            <a:pPr>
              <a:buNone/>
            </a:pPr>
            <a:endParaRPr lang="fr-FR" sz="2800" dirty="0" smtClean="0"/>
          </a:p>
          <a:p>
            <a:pPr>
              <a:buNone/>
            </a:pPr>
            <a:r>
              <a:rPr lang="fr-FR" sz="2800" b="1" dirty="0" smtClean="0"/>
              <a:t>c) Une inflexion présidentielle à partir d'octobre 1849</a:t>
            </a:r>
            <a:endParaRPr lang="fr-FR" sz="2800" dirty="0" smtClean="0"/>
          </a:p>
          <a:p>
            <a:endParaRPr lang="fr-FR" dirty="0"/>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62"/>
          </a:xfrm>
        </p:spPr>
        <p:txBody>
          <a:bodyPr>
            <a:normAutofit/>
          </a:bodyPr>
          <a:lstStyle/>
          <a:p>
            <a:pPr algn="l"/>
            <a:r>
              <a:rPr lang="fr-FR" sz="3200" dirty="0" smtClean="0"/>
              <a:t>Alexis de Tocqueville                  </a:t>
            </a:r>
            <a:r>
              <a:rPr lang="fr-FR" sz="3200" dirty="0" err="1" smtClean="0"/>
              <a:t>Louis-Napoléon</a:t>
            </a:r>
            <a:endParaRPr lang="fr-FR" sz="3200" dirty="0"/>
          </a:p>
        </p:txBody>
      </p:sp>
      <p:pic>
        <p:nvPicPr>
          <p:cNvPr id="4" name="Espace réservé du contenu 3" descr="Tocqueville.png"/>
          <p:cNvPicPr>
            <a:picLocks noGrp="1" noChangeAspect="1"/>
          </p:cNvPicPr>
          <p:nvPr>
            <p:ph idx="1"/>
          </p:nvPr>
        </p:nvPicPr>
        <p:blipFill>
          <a:blip r:embed="rId2"/>
          <a:stretch>
            <a:fillRect/>
          </a:stretch>
        </p:blipFill>
        <p:spPr>
          <a:xfrm>
            <a:off x="457200" y="2057400"/>
            <a:ext cx="3724407" cy="3230563"/>
          </a:xfrm>
        </p:spPr>
      </p:pic>
      <p:pic>
        <p:nvPicPr>
          <p:cNvPr id="5" name="Image 4" descr="Badinguet.png"/>
          <p:cNvPicPr>
            <a:picLocks noChangeAspect="1"/>
          </p:cNvPicPr>
          <p:nvPr/>
        </p:nvPicPr>
        <p:blipFill>
          <a:blip r:embed="rId3"/>
          <a:stretch>
            <a:fillRect/>
          </a:stretch>
        </p:blipFill>
        <p:spPr>
          <a:xfrm>
            <a:off x="5486400" y="1473200"/>
            <a:ext cx="2819400" cy="538480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000" b="1" dirty="0" smtClean="0"/>
              <a:t>§ 4. Bilan de l'expérience</a:t>
            </a:r>
            <a:r>
              <a:rPr lang="fr-FR" dirty="0" smtClean="0"/>
              <a:t/>
            </a:r>
            <a:br>
              <a:rPr lang="fr-FR" dirty="0" smtClean="0"/>
            </a:br>
            <a:endParaRPr lang="fr-FR" dirty="0"/>
          </a:p>
        </p:txBody>
      </p:sp>
      <p:sp>
        <p:nvSpPr>
          <p:cNvPr id="3" name="Espace réservé du contenu 2"/>
          <p:cNvSpPr>
            <a:spLocks noGrp="1"/>
          </p:cNvSpPr>
          <p:nvPr>
            <p:ph idx="1"/>
          </p:nvPr>
        </p:nvSpPr>
        <p:spPr>
          <a:xfrm>
            <a:off x="457200" y="1143000"/>
            <a:ext cx="8229600" cy="4983163"/>
          </a:xfrm>
        </p:spPr>
        <p:txBody>
          <a:bodyPr>
            <a:normAutofit/>
          </a:bodyPr>
          <a:lstStyle/>
          <a:p>
            <a:pPr>
              <a:buFontTx/>
              <a:buChar char="-"/>
            </a:pPr>
            <a:r>
              <a:rPr lang="fr-FR" dirty="0" smtClean="0"/>
              <a:t>La revanche maladroite des conceptions constitutionnelles révolutionnaires</a:t>
            </a:r>
          </a:p>
          <a:p>
            <a:pPr>
              <a:buFontTx/>
              <a:buChar char="-"/>
            </a:pPr>
            <a:r>
              <a:rPr lang="fr-FR" dirty="0" smtClean="0"/>
              <a:t>Persistance d’un habitus parlementariste</a:t>
            </a:r>
          </a:p>
          <a:p>
            <a:pPr>
              <a:buFontTx/>
              <a:buChar char="-"/>
            </a:pPr>
            <a:r>
              <a:rPr lang="fr-FR" dirty="0" smtClean="0"/>
              <a:t>un droit de la constitution assez indéterminé </a:t>
            </a:r>
          </a:p>
          <a:p>
            <a:pPr>
              <a:buNone/>
            </a:pPr>
            <a:r>
              <a:rPr lang="fr-FR" dirty="0" smtClean="0"/>
              <a:t>- une concrétisation institutionnelle et pratique qui a varié </a:t>
            </a:r>
          </a:p>
          <a:p>
            <a:pPr>
              <a:buFontTx/>
              <a:buChar char="-"/>
            </a:pPr>
            <a:r>
              <a:rPr lang="fr-FR" dirty="0" smtClean="0"/>
              <a:t>les fortes potentialités d'un PR élu au SUD </a:t>
            </a:r>
          </a:p>
          <a:p>
            <a:pPr>
              <a:buFontTx/>
              <a:buChar char="-"/>
            </a:pPr>
            <a:r>
              <a:rPr lang="fr-FR" dirty="0" smtClean="0"/>
              <a:t>Un traumatisme durable : le "Spectre du 2 décembre (1851) » </a:t>
            </a:r>
            <a:endParaRPr lang="fr-FR" dirty="0"/>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62"/>
          </a:xfrm>
        </p:spPr>
        <p:txBody>
          <a:bodyPr/>
          <a:lstStyle/>
          <a:p>
            <a:r>
              <a:rPr lang="fr-FR" b="1" dirty="0" smtClean="0"/>
              <a:t>III. La Constitution de 1875</a:t>
            </a:r>
            <a:r>
              <a:rPr lang="fr-FR" dirty="0" smtClean="0"/>
              <a:t> </a:t>
            </a:r>
            <a:endParaRPr lang="fr-FR" dirty="0"/>
          </a:p>
        </p:txBody>
      </p:sp>
      <p:sp>
        <p:nvSpPr>
          <p:cNvPr id="3" name="Espace réservé du contenu 2"/>
          <p:cNvSpPr>
            <a:spLocks noGrp="1"/>
          </p:cNvSpPr>
          <p:nvPr>
            <p:ph idx="1"/>
          </p:nvPr>
        </p:nvSpPr>
        <p:spPr>
          <a:xfrm>
            <a:off x="457200" y="1417638"/>
            <a:ext cx="8229600" cy="4708525"/>
          </a:xfrm>
        </p:spPr>
        <p:txBody>
          <a:bodyPr>
            <a:normAutofit lnSpcReduction="10000"/>
          </a:bodyPr>
          <a:lstStyle/>
          <a:p>
            <a:pPr>
              <a:buNone/>
            </a:pPr>
            <a:r>
              <a:rPr lang="fr-FR" b="1" dirty="0" smtClean="0"/>
              <a:t>§ 1. Caractères généraux</a:t>
            </a:r>
            <a:endParaRPr lang="fr-FR" dirty="0" smtClean="0"/>
          </a:p>
          <a:p>
            <a:pPr>
              <a:buFontTx/>
              <a:buChar char="-"/>
            </a:pPr>
            <a:r>
              <a:rPr lang="fr-FR" dirty="0" smtClean="0"/>
              <a:t>Une naissance laborieuse (1871-1875) </a:t>
            </a:r>
          </a:p>
          <a:p>
            <a:pPr>
              <a:buFontTx/>
              <a:buChar char="-"/>
            </a:pPr>
            <a:r>
              <a:rPr lang="fr-FR" dirty="0" smtClean="0"/>
              <a:t>Le septennat (loi du 20 nov. 1873) </a:t>
            </a:r>
          </a:p>
          <a:p>
            <a:pPr>
              <a:buFontTx/>
              <a:buChar char="-"/>
            </a:pPr>
            <a:r>
              <a:rPr lang="fr-FR" dirty="0" smtClean="0"/>
              <a:t>Une constitution formelle atypique : 3 lois constitutionnelles distinctes</a:t>
            </a:r>
          </a:p>
          <a:p>
            <a:pPr>
              <a:buFontTx/>
              <a:buChar char="-"/>
            </a:pPr>
            <a:r>
              <a:rPr lang="fr-FR" dirty="0" smtClean="0"/>
              <a:t>Une constitution succincte, purement organisationnelle</a:t>
            </a:r>
          </a:p>
          <a:p>
            <a:pPr>
              <a:buNone/>
            </a:pPr>
            <a:r>
              <a:rPr lang="fr-FR" dirty="0" smtClean="0"/>
              <a:t>- Transposition républicaine de la Charte 1830</a:t>
            </a:r>
          </a:p>
          <a:p>
            <a:pPr>
              <a:buNone/>
            </a:pPr>
            <a:r>
              <a:rPr lang="fr-FR" dirty="0" smtClean="0"/>
              <a:t>- Une constitution de compromis dilatoires </a:t>
            </a:r>
            <a:endParaRPr lang="fr-FR" dirty="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Thiers					       Mac-Mahon</a:t>
            </a:r>
            <a:endParaRPr lang="fr-FR" dirty="0"/>
          </a:p>
        </p:txBody>
      </p:sp>
      <p:pic>
        <p:nvPicPr>
          <p:cNvPr id="4" name="Espace réservé du contenu 3" descr="Mac-Mahon.png"/>
          <p:cNvPicPr>
            <a:picLocks noGrp="1" noChangeAspect="1"/>
          </p:cNvPicPr>
          <p:nvPr>
            <p:ph idx="1"/>
          </p:nvPr>
        </p:nvPicPr>
        <p:blipFill>
          <a:blip r:embed="rId2"/>
          <a:stretch>
            <a:fillRect/>
          </a:stretch>
        </p:blipFill>
        <p:spPr>
          <a:xfrm>
            <a:off x="5562972" y="1676400"/>
            <a:ext cx="3123828" cy="3352800"/>
          </a:xfrm>
        </p:spPr>
      </p:pic>
      <p:pic>
        <p:nvPicPr>
          <p:cNvPr id="5" name="Image 4" descr="Thiers.png"/>
          <p:cNvPicPr>
            <a:picLocks noChangeAspect="1"/>
          </p:cNvPicPr>
          <p:nvPr/>
        </p:nvPicPr>
        <p:blipFill>
          <a:blip r:embed="rId3"/>
          <a:stretch>
            <a:fillRect/>
          </a:stretch>
        </p:blipFill>
        <p:spPr>
          <a:xfrm>
            <a:off x="762000" y="1676400"/>
            <a:ext cx="3596640" cy="335280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2162"/>
          </a:xfrm>
        </p:spPr>
        <p:txBody>
          <a:bodyPr>
            <a:noAutofit/>
          </a:bodyPr>
          <a:lstStyle/>
          <a:p>
            <a:r>
              <a:rPr lang="fr-FR" sz="3600" b="1" dirty="0" smtClean="0"/>
              <a:t>§ 2. Le droit de la constitution</a:t>
            </a:r>
            <a:endParaRPr lang="fr-FR" sz="3600" dirty="0"/>
          </a:p>
        </p:txBody>
      </p:sp>
      <p:sp>
        <p:nvSpPr>
          <p:cNvPr id="3" name="Espace réservé du contenu 2"/>
          <p:cNvSpPr>
            <a:spLocks noGrp="1"/>
          </p:cNvSpPr>
          <p:nvPr>
            <p:ph idx="1"/>
          </p:nvPr>
        </p:nvSpPr>
        <p:spPr>
          <a:xfrm>
            <a:off x="457200" y="1295400"/>
            <a:ext cx="8229600" cy="4830763"/>
          </a:xfrm>
        </p:spPr>
        <p:txBody>
          <a:bodyPr>
            <a:normAutofit/>
          </a:bodyPr>
          <a:lstStyle/>
          <a:p>
            <a:pPr marL="514350" indent="-514350">
              <a:buAutoNum type="alphaLcParenR"/>
            </a:pPr>
            <a:r>
              <a:rPr lang="fr-FR" b="1" dirty="0" smtClean="0"/>
              <a:t>Bicamérisme égalitaire</a:t>
            </a:r>
            <a:endParaRPr lang="fr-FR" dirty="0" smtClean="0"/>
          </a:p>
          <a:p>
            <a:pPr marL="514350" indent="-514350">
              <a:buNone/>
            </a:pPr>
            <a:r>
              <a:rPr lang="fr-FR" dirty="0" smtClean="0"/>
              <a:t>- Chambre des députés (4 ans au SUD)</a:t>
            </a:r>
          </a:p>
          <a:p>
            <a:pPr>
              <a:buFontTx/>
              <a:buChar char="-"/>
            </a:pPr>
            <a:r>
              <a:rPr lang="fr-FR" dirty="0" smtClean="0"/>
              <a:t>Sénat (9 ans au SUI)</a:t>
            </a:r>
          </a:p>
          <a:p>
            <a:pPr>
              <a:buNone/>
            </a:pPr>
            <a:r>
              <a:rPr lang="fr-FR" b="1" dirty="0" smtClean="0"/>
              <a:t>b) Un exécutif bicéphale</a:t>
            </a:r>
            <a:endParaRPr lang="fr-FR" dirty="0" smtClean="0"/>
          </a:p>
          <a:p>
            <a:pPr>
              <a:buNone/>
            </a:pPr>
            <a:r>
              <a:rPr lang="fr-FR" dirty="0" smtClean="0"/>
              <a:t>*PR élu par les 2 chambres </a:t>
            </a:r>
          </a:p>
          <a:p>
            <a:pPr>
              <a:buNone/>
            </a:pPr>
            <a:r>
              <a:rPr lang="fr-FR" dirty="0" smtClean="0"/>
              <a:t>- septennat (depuis 1873), mais rééligible</a:t>
            </a:r>
          </a:p>
          <a:p>
            <a:pPr>
              <a:buFontTx/>
              <a:buChar char="-"/>
            </a:pPr>
            <a:r>
              <a:rPr lang="fr-FR" dirty="0" smtClean="0"/>
              <a:t>irresponsable sauf </a:t>
            </a:r>
            <a:r>
              <a:rPr lang="fr-FR" dirty="0" err="1" smtClean="0"/>
              <a:t>haute-trahison</a:t>
            </a:r>
            <a:r>
              <a:rPr lang="fr-FR" dirty="0" smtClean="0"/>
              <a:t> </a:t>
            </a:r>
          </a:p>
          <a:p>
            <a:pPr>
              <a:buNone/>
            </a:pPr>
            <a:r>
              <a:rPr lang="fr-FR" dirty="0" smtClean="0"/>
              <a:t>- tous ses actes soumis à contreseing ministériel</a:t>
            </a:r>
          </a:p>
          <a:p>
            <a:pPr>
              <a:buFontTx/>
              <a:buChar char="-"/>
            </a:pPr>
            <a:endParaRPr lang="fr-FR" dirty="0"/>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587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762000"/>
            <a:ext cx="8229600" cy="5364163"/>
          </a:xfrm>
        </p:spPr>
        <p:txBody>
          <a:bodyPr/>
          <a:lstStyle/>
          <a:p>
            <a:pPr>
              <a:buNone/>
            </a:pPr>
            <a:r>
              <a:rPr lang="fr-FR" dirty="0" smtClean="0"/>
              <a:t>*</a:t>
            </a:r>
            <a:r>
              <a:rPr lang="fr-FR" b="1" dirty="0" smtClean="0"/>
              <a:t>Les ministres</a:t>
            </a:r>
          </a:p>
          <a:p>
            <a:pPr>
              <a:buFontTx/>
              <a:buChar char="-"/>
            </a:pPr>
            <a:r>
              <a:rPr lang="fr-FR" dirty="0" smtClean="0"/>
              <a:t>évoqués a minima dans les LC</a:t>
            </a:r>
          </a:p>
          <a:p>
            <a:pPr>
              <a:buFontTx/>
              <a:buChar char="-"/>
            </a:pPr>
            <a:r>
              <a:rPr lang="fr-FR" dirty="0" smtClean="0"/>
              <a:t>Droit d’entrée et de parole aux chambres</a:t>
            </a:r>
          </a:p>
          <a:p>
            <a:pPr>
              <a:buFontTx/>
              <a:buChar char="-"/>
            </a:pPr>
            <a:r>
              <a:rPr lang="fr-FR" u="sng" dirty="0" smtClean="0"/>
              <a:t>Responsabilité politique </a:t>
            </a:r>
            <a:r>
              <a:rPr lang="fr-FR" dirty="0" smtClean="0"/>
              <a:t>(art. 6 LC du 25 fév.  1875) : « </a:t>
            </a:r>
            <a:r>
              <a:rPr lang="fr-FR" i="1" dirty="0" smtClean="0"/>
              <a:t>Les ministres sont solidairement responsables devant les chambres de la politique générale du Gouvernement, et individuellement de leurs actes personnels</a:t>
            </a:r>
            <a:r>
              <a:rPr lang="fr-FR" dirty="0" smtClean="0"/>
              <a:t> »</a:t>
            </a:r>
          </a:p>
          <a:p>
            <a:pPr>
              <a:buFontTx/>
              <a:buChar char="-"/>
            </a:pPr>
            <a:r>
              <a:rPr lang="fr-FR" dirty="0" smtClean="0"/>
              <a:t>Mention du Conseil des ministres </a:t>
            </a:r>
            <a:endParaRPr lang="fr-FR" dirty="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782762"/>
          </a:xfrm>
        </p:spPr>
        <p:txBody>
          <a:bodyPr>
            <a:normAutofit fontScale="90000"/>
          </a:bodyPr>
          <a:lstStyle/>
          <a:p>
            <a:r>
              <a:rPr lang="fr-FR" sz="3556" b="1" dirty="0" smtClean="0"/>
              <a:t>§ 3. La concrétisation d'un système de gouvernement</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pPr>
              <a:buNone/>
            </a:pPr>
            <a:r>
              <a:rPr lang="fr-FR" sz="2800" b="1" dirty="0" smtClean="0"/>
              <a:t>a) Une rapide clarification : la crise du 16 mai 1877</a:t>
            </a:r>
            <a:endParaRPr lang="fr-FR" sz="2800" dirty="0" smtClean="0"/>
          </a:p>
          <a:p>
            <a:pPr>
              <a:buFontTx/>
              <a:buChar char="-"/>
            </a:pPr>
            <a:r>
              <a:rPr lang="fr-FR" sz="2800" dirty="0" smtClean="0"/>
              <a:t>Mac-Mahon</a:t>
            </a:r>
          </a:p>
          <a:p>
            <a:pPr>
              <a:buFontTx/>
              <a:buChar char="-"/>
            </a:pPr>
            <a:r>
              <a:rPr lang="fr-FR" sz="2800" dirty="0" smtClean="0"/>
              <a:t>Jules Simon</a:t>
            </a:r>
          </a:p>
          <a:p>
            <a:pPr>
              <a:buFontTx/>
              <a:buChar char="-"/>
            </a:pPr>
            <a:r>
              <a:rPr lang="fr-FR" sz="2800" dirty="0" smtClean="0"/>
              <a:t>Albert de Broglie (« </a:t>
            </a:r>
            <a:r>
              <a:rPr lang="fr-FR" sz="2800" dirty="0" err="1" smtClean="0"/>
              <a:t>Breuille</a:t>
            </a:r>
            <a:r>
              <a:rPr lang="fr-FR" sz="2800" dirty="0" smtClean="0"/>
              <a:t> »)</a:t>
            </a:r>
          </a:p>
          <a:p>
            <a:pPr>
              <a:buFontTx/>
              <a:buChar char="-"/>
            </a:pPr>
            <a:r>
              <a:rPr lang="fr-FR" sz="2800" dirty="0" smtClean="0"/>
              <a:t>Gambetta</a:t>
            </a:r>
          </a:p>
          <a:p>
            <a:pPr>
              <a:buNone/>
            </a:pPr>
            <a:r>
              <a:rPr lang="fr-FR" sz="2800" b="1" dirty="0" smtClean="0"/>
              <a:t>b) Les effets à long terme de la crise : Derrière le parlementarisme moniste, un système déséquilibré</a:t>
            </a:r>
          </a:p>
          <a:p>
            <a:pPr>
              <a:buFontTx/>
              <a:buChar char="-"/>
            </a:pPr>
            <a:r>
              <a:rPr lang="fr-FR" sz="2800" dirty="0" smtClean="0"/>
              <a:t>Message de Jules Grévy (janv. 1879)</a:t>
            </a:r>
          </a:p>
          <a:p>
            <a:pPr>
              <a:buFontTx/>
              <a:buChar char="-"/>
            </a:pPr>
            <a:r>
              <a:rPr lang="fr-FR" sz="2800" dirty="0" smtClean="0"/>
              <a:t>La neutralisation du leadership gouvernemental </a:t>
            </a:r>
            <a:endParaRPr lang="fr-FR" sz="2800" dirty="0"/>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15962"/>
          </a:xfrm>
        </p:spPr>
        <p:txBody>
          <a:bodyPr>
            <a:normAutofit fontScale="90000"/>
          </a:bodyPr>
          <a:lstStyle/>
          <a:p>
            <a:r>
              <a:rPr lang="fr-FR" dirty="0" smtClean="0"/>
              <a:t>Broglie         Gambetta             Grévy</a:t>
            </a:r>
            <a:endParaRPr lang="fr-FR" dirty="0"/>
          </a:p>
        </p:txBody>
      </p:sp>
      <p:pic>
        <p:nvPicPr>
          <p:cNvPr id="4" name="Espace réservé du contenu 3" descr="Broglie.png"/>
          <p:cNvPicPr>
            <a:picLocks noGrp="1" noChangeAspect="1"/>
          </p:cNvPicPr>
          <p:nvPr>
            <p:ph idx="1"/>
          </p:nvPr>
        </p:nvPicPr>
        <p:blipFill>
          <a:blip r:embed="rId2"/>
          <a:stretch>
            <a:fillRect/>
          </a:stretch>
        </p:blipFill>
        <p:spPr>
          <a:xfrm>
            <a:off x="161317" y="1295400"/>
            <a:ext cx="2552700" cy="3886200"/>
          </a:xfrm>
        </p:spPr>
      </p:pic>
      <p:pic>
        <p:nvPicPr>
          <p:cNvPr id="5" name="Image 4" descr="Gambetta.png"/>
          <p:cNvPicPr>
            <a:picLocks noChangeAspect="1"/>
          </p:cNvPicPr>
          <p:nvPr/>
        </p:nvPicPr>
        <p:blipFill>
          <a:blip r:embed="rId3"/>
          <a:stretch>
            <a:fillRect/>
          </a:stretch>
        </p:blipFill>
        <p:spPr>
          <a:xfrm>
            <a:off x="2895600" y="1295400"/>
            <a:ext cx="2971800" cy="3263900"/>
          </a:xfrm>
          <a:prstGeom prst="rect">
            <a:avLst/>
          </a:prstGeom>
        </p:spPr>
      </p:pic>
      <p:pic>
        <p:nvPicPr>
          <p:cNvPr id="6" name="Image 5" descr="Grévy.png"/>
          <p:cNvPicPr>
            <a:picLocks noChangeAspect="1"/>
          </p:cNvPicPr>
          <p:nvPr/>
        </p:nvPicPr>
        <p:blipFill>
          <a:blip r:embed="rId4"/>
          <a:stretch>
            <a:fillRect/>
          </a:stretch>
        </p:blipFill>
        <p:spPr>
          <a:xfrm>
            <a:off x="6248400" y="1295400"/>
            <a:ext cx="2298700" cy="33401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706562"/>
          </a:xfrm>
        </p:spPr>
        <p:txBody>
          <a:bodyPr>
            <a:normAutofit fontScale="90000"/>
          </a:bodyPr>
          <a:lstStyle/>
          <a:p>
            <a:r>
              <a:rPr lang="fr-FR" sz="3556" b="1" dirty="0" smtClean="0"/>
              <a:t>§ 4. Enseignements de l'expérience de la III</a:t>
            </a:r>
            <a:r>
              <a:rPr lang="fr-FR" sz="3556" b="1" baseline="30000" dirty="0" smtClean="0"/>
              <a:t>e</a:t>
            </a:r>
            <a:r>
              <a:rPr lang="fr-FR" sz="3556" b="1" dirty="0" smtClean="0"/>
              <a:t> République</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fontScale="85000" lnSpcReduction="10000"/>
          </a:bodyPr>
          <a:lstStyle/>
          <a:p>
            <a:pPr>
              <a:buFontTx/>
              <a:buChar char="-"/>
            </a:pPr>
            <a:r>
              <a:rPr lang="fr-FR" dirty="0" smtClean="0"/>
              <a:t>Pas de « déformation » de la Constitution de 1875</a:t>
            </a:r>
          </a:p>
          <a:p>
            <a:pPr>
              <a:buFontTx/>
              <a:buChar char="-"/>
            </a:pPr>
            <a:r>
              <a:rPr lang="fr-FR" dirty="0" smtClean="0"/>
              <a:t>R. Carré de Malberg : « parlementarisme absolu »</a:t>
            </a:r>
          </a:p>
          <a:p>
            <a:pPr>
              <a:buFontTx/>
              <a:buChar char="-"/>
            </a:pPr>
            <a:r>
              <a:rPr lang="fr-FR" dirty="0" smtClean="0"/>
              <a:t>Absence de « vérité » du texte de 1875 quant au système de gouvernement</a:t>
            </a:r>
          </a:p>
          <a:p>
            <a:pPr>
              <a:buFontTx/>
              <a:buChar char="-"/>
            </a:pPr>
            <a:r>
              <a:rPr lang="fr-FR" dirty="0" smtClean="0"/>
              <a:t>Triomphe des conceptions constitutionnelles de 1789 : </a:t>
            </a:r>
          </a:p>
          <a:p>
            <a:pPr>
              <a:buNone/>
            </a:pPr>
            <a:r>
              <a:rPr lang="fr-FR" dirty="0" smtClean="0"/>
              <a:t>*la représentation comme absolu</a:t>
            </a:r>
          </a:p>
          <a:p>
            <a:pPr>
              <a:buNone/>
            </a:pPr>
            <a:r>
              <a:rPr lang="fr-FR" dirty="0" smtClean="0"/>
              <a:t>*Version française de la « souveraineté parlementaire »</a:t>
            </a:r>
          </a:p>
          <a:p>
            <a:pPr>
              <a:buNone/>
            </a:pPr>
            <a:r>
              <a:rPr lang="fr-FR" dirty="0" smtClean="0"/>
              <a:t>*Méfiance envers l’Exécutif</a:t>
            </a:r>
          </a:p>
          <a:p>
            <a:pPr>
              <a:buNone/>
            </a:pPr>
            <a:r>
              <a:rPr lang="fr-FR" dirty="0" smtClean="0"/>
              <a:t>*Refus d’un contrôle juridictionnel des lois   </a:t>
            </a:r>
            <a:endParaRPr lang="fr-FR" dirty="0"/>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Leçon n°9 : Les facettes de la notion de constitution. L’ordre constitutionnel</a:t>
            </a:r>
            <a:endParaRPr lang="fr-FR" dirty="0"/>
          </a:p>
        </p:txBody>
      </p:sp>
      <p:sp>
        <p:nvSpPr>
          <p:cNvPr id="3" name="Espace réservé du contenu 2"/>
          <p:cNvSpPr>
            <a:spLocks noGrp="1"/>
          </p:cNvSpPr>
          <p:nvPr>
            <p:ph idx="1"/>
          </p:nvPr>
        </p:nvSpPr>
        <p:spPr>
          <a:xfrm>
            <a:off x="457200" y="2057400"/>
            <a:ext cx="8229600" cy="4068763"/>
          </a:xfrm>
        </p:spPr>
        <p:txBody>
          <a:bodyPr>
            <a:normAutofit/>
          </a:bodyPr>
          <a:lstStyle/>
          <a:p>
            <a:pPr>
              <a:buNone/>
            </a:pPr>
            <a:r>
              <a:rPr lang="fr-FR" b="1" dirty="0" smtClean="0"/>
              <a:t>§ 1. Les différentes facettes de la notion de constitution</a:t>
            </a:r>
          </a:p>
          <a:p>
            <a:pPr>
              <a:buNone/>
            </a:pPr>
            <a:endParaRPr lang="fr-FR" dirty="0" smtClean="0"/>
          </a:p>
          <a:p>
            <a:pPr marL="514350" indent="-514350">
              <a:buAutoNum type="alphaUcPeriod"/>
            </a:pPr>
            <a:r>
              <a:rPr lang="fr-FR" b="1" dirty="0" smtClean="0"/>
              <a:t>Constitution politique ou juridique ?</a:t>
            </a:r>
          </a:p>
          <a:p>
            <a:pPr marL="514350" indent="-514350">
              <a:buFontTx/>
              <a:buChar char="-"/>
            </a:pPr>
            <a:r>
              <a:rPr lang="fr-FR" dirty="0" smtClean="0"/>
              <a:t>Constitution factuelle </a:t>
            </a:r>
          </a:p>
          <a:p>
            <a:pPr marL="514350" indent="-514350">
              <a:buFontTx/>
              <a:buChar char="-"/>
            </a:pPr>
            <a:r>
              <a:rPr lang="fr-FR" dirty="0" smtClean="0"/>
              <a:t>Constitution réelle (Lassalle 1862)</a:t>
            </a:r>
          </a:p>
          <a:p>
            <a:pPr marL="514350" indent="-514350">
              <a:buFontTx/>
              <a:buChar char="-"/>
            </a:pPr>
            <a:r>
              <a:rPr lang="fr-FR" dirty="0" smtClean="0"/>
              <a:t>Constitution nominale / effective</a:t>
            </a:r>
          </a:p>
          <a:p>
            <a:pPr marL="514350" indent="-514350">
              <a:buAutoNum type="alphaUcPeriod"/>
            </a:pPr>
            <a:endParaRPr lang="fr-FR" dirty="0" smtClean="0"/>
          </a:p>
          <a:p>
            <a:pPr>
              <a:buNone/>
            </a:pPr>
            <a:endParaRPr lang="fr-FR" dirty="0" smtClean="0"/>
          </a:p>
          <a:p>
            <a:endParaRPr lang="fr-FR" dirty="0"/>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62"/>
          </a:xfrm>
        </p:spPr>
        <p:txBody>
          <a:bodyPr>
            <a:normAutofit/>
          </a:bodyPr>
          <a:lstStyle/>
          <a:p>
            <a:r>
              <a:rPr lang="fr-FR" sz="4000" b="1" dirty="0" smtClean="0"/>
              <a:t>B. Constitution normative </a:t>
            </a:r>
            <a:endParaRPr lang="fr-FR" dirty="0"/>
          </a:p>
        </p:txBody>
      </p:sp>
      <p:sp>
        <p:nvSpPr>
          <p:cNvPr id="3" name="Espace réservé du contenu 2"/>
          <p:cNvSpPr>
            <a:spLocks noGrp="1"/>
          </p:cNvSpPr>
          <p:nvPr>
            <p:ph idx="1"/>
          </p:nvPr>
        </p:nvSpPr>
        <p:spPr>
          <a:xfrm>
            <a:off x="457200" y="1371600"/>
            <a:ext cx="8229600" cy="4754563"/>
          </a:xfrm>
        </p:spPr>
        <p:txBody>
          <a:bodyPr/>
          <a:lstStyle/>
          <a:p>
            <a:pPr>
              <a:buNone/>
            </a:pPr>
            <a:endParaRPr lang="fr-FR" dirty="0" smtClean="0"/>
          </a:p>
          <a:p>
            <a:pPr marL="514350" indent="-514350">
              <a:buAutoNum type="arabicParenR"/>
            </a:pPr>
            <a:r>
              <a:rPr lang="fr-FR" dirty="0" smtClean="0"/>
              <a:t>Constitution coutumière (non écrite) et constitution écrite</a:t>
            </a:r>
          </a:p>
          <a:p>
            <a:pPr>
              <a:buNone/>
            </a:pPr>
            <a:r>
              <a:rPr lang="fr-FR" dirty="0" smtClean="0"/>
              <a:t>2) Constitution formelle</a:t>
            </a:r>
          </a:p>
          <a:p>
            <a:pPr>
              <a:buNone/>
            </a:pPr>
            <a:r>
              <a:rPr lang="fr-FR" dirty="0" smtClean="0"/>
              <a:t>3) Constitution matérielle (au sens normatif)</a:t>
            </a:r>
          </a:p>
          <a:p>
            <a:pPr>
              <a:buNone/>
            </a:pPr>
            <a:r>
              <a:rPr lang="fr-FR" dirty="0" smtClean="0"/>
              <a:t>4) Constitutions souples et rigides</a:t>
            </a:r>
          </a:p>
          <a:p>
            <a:endParaRPr lang="fr-FR" dirty="0"/>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782762"/>
          </a:xfrm>
        </p:spPr>
        <p:txBody>
          <a:bodyPr>
            <a:normAutofit fontScale="90000"/>
          </a:bodyPr>
          <a:lstStyle/>
          <a:p>
            <a:r>
              <a:rPr lang="fr-FR" b="1" dirty="0" smtClean="0"/>
              <a:t>§ 2. Synthèse : la notion </a:t>
            </a:r>
            <a:r>
              <a:rPr lang="fr-FR" b="1" dirty="0" err="1" smtClean="0"/>
              <a:t>unifiante</a:t>
            </a:r>
            <a:r>
              <a:rPr lang="fr-FR" b="1" dirty="0" smtClean="0"/>
              <a:t> d'ordre constitutionnel</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fontScale="70000" lnSpcReduction="20000"/>
          </a:bodyPr>
          <a:lstStyle/>
          <a:p>
            <a:pPr>
              <a:buNone/>
            </a:pPr>
            <a:r>
              <a:rPr lang="fr-FR" sz="4000" b="1" i="1" dirty="0" err="1" smtClean="0"/>
              <a:t>Constitutio</a:t>
            </a:r>
            <a:r>
              <a:rPr lang="fr-FR" sz="4000" b="1" i="1" dirty="0" smtClean="0"/>
              <a:t> :</a:t>
            </a:r>
          </a:p>
          <a:p>
            <a:pPr>
              <a:buNone/>
            </a:pPr>
            <a:r>
              <a:rPr lang="fr-FR" dirty="0" smtClean="0"/>
              <a:t>-&gt; </a:t>
            </a:r>
            <a:r>
              <a:rPr lang="fr-FR" u="sng" dirty="0" smtClean="0"/>
              <a:t>l'action d'établir </a:t>
            </a:r>
            <a:r>
              <a:rPr lang="fr-FR" dirty="0" smtClean="0"/>
              <a:t>: la constitution comme un ensemble de prescriptions</a:t>
            </a:r>
          </a:p>
          <a:p>
            <a:pPr>
              <a:buNone/>
            </a:pPr>
            <a:r>
              <a:rPr lang="fr-FR" dirty="0" smtClean="0"/>
              <a:t>-&gt; le </a:t>
            </a:r>
            <a:r>
              <a:rPr lang="fr-FR" u="sng" dirty="0" smtClean="0"/>
              <a:t>résultat</a:t>
            </a:r>
            <a:r>
              <a:rPr lang="fr-FR" dirty="0" smtClean="0"/>
              <a:t> de cette action : </a:t>
            </a:r>
            <a:r>
              <a:rPr lang="fr-FR" b="1" u="sng" dirty="0" smtClean="0"/>
              <a:t>la constitution comme organisation contraignante : idée de système, d'ordre</a:t>
            </a:r>
            <a:endParaRPr lang="fr-FR" dirty="0" smtClean="0"/>
          </a:p>
          <a:p>
            <a:pPr>
              <a:buNone/>
            </a:pPr>
            <a:r>
              <a:rPr lang="fr-FR" dirty="0" smtClean="0"/>
              <a:t> </a:t>
            </a:r>
          </a:p>
          <a:p>
            <a:endParaRPr lang="fr-FR" dirty="0" smtClean="0"/>
          </a:p>
          <a:p>
            <a:pPr algn="just"/>
            <a:r>
              <a:rPr lang="fr-FR" sz="3429" b="1" u="sng" dirty="0" smtClean="0"/>
              <a:t>Bolingbroke (1733) </a:t>
            </a:r>
            <a:r>
              <a:rPr lang="fr-FR" sz="3429" b="1" dirty="0" smtClean="0"/>
              <a:t>: </a:t>
            </a:r>
            <a:endParaRPr lang="fr-FR" sz="3429" dirty="0" smtClean="0"/>
          </a:p>
          <a:p>
            <a:pPr algn="just">
              <a:buNone/>
            </a:pPr>
            <a:r>
              <a:rPr lang="fr-FR" sz="3429" b="1" dirty="0" smtClean="0"/>
              <a:t>	« </a:t>
            </a:r>
            <a:r>
              <a:rPr lang="fr-FR" sz="3429" b="1" i="1" dirty="0" smtClean="0"/>
              <a:t>Par constitution, on entend, à proprement parler, cet assemblage de lois, d’institutions et de coutumes, dérivées de certains principes établis par la raison, dirigés vers certains objectifs par le bien public, qui </a:t>
            </a:r>
            <a:r>
              <a:rPr lang="fr-FR" sz="3429" b="1" i="1" u="sng" dirty="0" smtClean="0"/>
              <a:t>composent le système général</a:t>
            </a:r>
            <a:r>
              <a:rPr lang="fr-FR" sz="3429" b="1" i="1" dirty="0" smtClean="0"/>
              <a:t>, selon lequel la communauté a décidé d’être gouvernée...</a:t>
            </a:r>
            <a:r>
              <a:rPr lang="fr-FR" sz="3429" b="1" dirty="0" smtClean="0"/>
              <a:t> »</a:t>
            </a:r>
            <a:r>
              <a:rPr lang="fr-FR" sz="3429" dirty="0" smtClean="0"/>
              <a:t> </a:t>
            </a:r>
            <a:endParaRPr lang="fr-FR" sz="3429" dirty="0"/>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554162"/>
          </a:xfrm>
        </p:spPr>
        <p:txBody>
          <a:bodyPr>
            <a:normAutofit fontScale="90000"/>
          </a:bodyPr>
          <a:lstStyle/>
          <a:p>
            <a:r>
              <a:rPr lang="fr-FR" b="1" dirty="0" smtClean="0"/>
              <a:t>§ 3. La constitution formelle et la hiérarchie des normes</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pPr marL="514350" indent="-514350">
              <a:buAutoNum type="alphaUcPeriod"/>
            </a:pPr>
            <a:r>
              <a:rPr lang="fr-FR" b="1" dirty="0" smtClean="0"/>
              <a:t>Le système juridique et l'idée de hiérarchie des normes</a:t>
            </a:r>
          </a:p>
          <a:p>
            <a:pPr marL="514350" indent="-514350">
              <a:buFontTx/>
              <a:buChar char="-"/>
            </a:pPr>
            <a:r>
              <a:rPr lang="fr-FR" dirty="0" smtClean="0"/>
              <a:t>Régulation par le temps : </a:t>
            </a:r>
            <a:r>
              <a:rPr lang="fr-FR" dirty="0" err="1" smtClean="0"/>
              <a:t>lex</a:t>
            </a:r>
            <a:r>
              <a:rPr lang="fr-FR" dirty="0" smtClean="0"/>
              <a:t> </a:t>
            </a:r>
            <a:r>
              <a:rPr lang="fr-FR" dirty="0" err="1" smtClean="0"/>
              <a:t>posterior</a:t>
            </a:r>
            <a:r>
              <a:rPr lang="fr-FR" dirty="0" smtClean="0"/>
              <a:t>…</a:t>
            </a:r>
          </a:p>
          <a:p>
            <a:pPr marL="514350" indent="-514350">
              <a:buFontTx/>
              <a:buChar char="-"/>
            </a:pPr>
            <a:r>
              <a:rPr lang="fr-FR" dirty="0" smtClean="0"/>
              <a:t>Régulation par la hiérarchie</a:t>
            </a:r>
          </a:p>
          <a:p>
            <a:pPr>
              <a:buNone/>
            </a:pPr>
            <a:r>
              <a:rPr lang="fr-FR" b="1" dirty="0" smtClean="0"/>
              <a:t>B. La distinction entre pouvoir constituant et pouvoirs constitués</a:t>
            </a:r>
            <a:r>
              <a:rPr lang="fr-FR" dirty="0" smtClean="0"/>
              <a:t> </a:t>
            </a:r>
          </a:p>
          <a:p>
            <a:pPr>
              <a:buFontTx/>
              <a:buChar char="-"/>
            </a:pPr>
            <a:r>
              <a:rPr lang="fr-FR" dirty="0" smtClean="0"/>
              <a:t>Le pouvoir constituant est souverain</a:t>
            </a:r>
          </a:p>
          <a:p>
            <a:pPr>
              <a:buFontTx/>
              <a:buChar char="-"/>
            </a:pPr>
            <a:r>
              <a:rPr lang="fr-FR" dirty="0" smtClean="0"/>
              <a:t>Distinction Constitution / Gouvernement</a:t>
            </a:r>
          </a:p>
          <a:p>
            <a:pPr>
              <a:buFontTx/>
              <a:buChar char="-"/>
            </a:pPr>
            <a:endParaRPr lang="fr-FR" dirty="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30362"/>
          </a:xfrm>
        </p:spPr>
        <p:txBody>
          <a:bodyPr>
            <a:normAutofit fontScale="90000"/>
          </a:bodyPr>
          <a:lstStyle/>
          <a:p>
            <a:r>
              <a:rPr lang="fr-FR" sz="3556" dirty="0" smtClean="0"/>
              <a:t>Procédés d’établissement des constitutions formelles</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pPr>
              <a:buNone/>
            </a:pPr>
            <a:r>
              <a:rPr lang="fr-FR" dirty="0" smtClean="0"/>
              <a:t>*Distinguer rédaction et adoption/ratification</a:t>
            </a:r>
          </a:p>
          <a:p>
            <a:pPr>
              <a:buNone/>
            </a:pPr>
            <a:endParaRPr lang="fr-FR" dirty="0" smtClean="0"/>
          </a:p>
          <a:p>
            <a:pPr>
              <a:buNone/>
            </a:pPr>
            <a:r>
              <a:rPr lang="fr-FR" dirty="0" smtClean="0"/>
              <a:t>- Octroi royal (ex: 1814)</a:t>
            </a:r>
          </a:p>
          <a:p>
            <a:pPr>
              <a:buNone/>
            </a:pPr>
            <a:r>
              <a:rPr lang="fr-FR" dirty="0" smtClean="0"/>
              <a:t>- Pacte Prince / Nation (ex: 1830 ?)</a:t>
            </a:r>
          </a:p>
          <a:p>
            <a:pPr>
              <a:buNone/>
            </a:pPr>
            <a:r>
              <a:rPr lang="fr-FR" dirty="0" smtClean="0"/>
              <a:t>- Assemblée constituante (ex: 1791, 1848, 1875)</a:t>
            </a:r>
          </a:p>
          <a:p>
            <a:pPr>
              <a:buFontTx/>
              <a:buChar char="-"/>
            </a:pPr>
            <a:r>
              <a:rPr lang="fr-FR" dirty="0" smtClean="0"/>
              <a:t>Referendum constituant (ex: 1946, 1958)</a:t>
            </a:r>
          </a:p>
          <a:p>
            <a:pPr>
              <a:buFontTx/>
              <a:buChar char="-"/>
            </a:pPr>
            <a:r>
              <a:rPr lang="fr-FR" dirty="0" smtClean="0"/>
              <a:t>Autre (ex: Etats-Unis 1787)</a:t>
            </a:r>
            <a:endParaRPr lang="fr-FR" dirty="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25562"/>
          </a:xfrm>
        </p:spPr>
        <p:txBody>
          <a:bodyPr>
            <a:normAutofit/>
          </a:bodyPr>
          <a:lstStyle/>
          <a:p>
            <a:r>
              <a:rPr lang="fr-FR" sz="3200" b="1" dirty="0" smtClean="0"/>
              <a:t>C. La distinction entre pouvoir constituant originaire et dérivé (le pouvoir de révision)</a:t>
            </a:r>
            <a:r>
              <a:rPr lang="fr-FR" sz="3200" dirty="0" smtClean="0"/>
              <a:t> </a:t>
            </a:r>
            <a:endParaRPr lang="fr-FR" sz="3200" dirty="0"/>
          </a:p>
        </p:txBody>
      </p:sp>
      <p:sp>
        <p:nvSpPr>
          <p:cNvPr id="3" name="Espace réservé du contenu 2"/>
          <p:cNvSpPr>
            <a:spLocks noGrp="1"/>
          </p:cNvSpPr>
          <p:nvPr>
            <p:ph idx="1"/>
          </p:nvPr>
        </p:nvSpPr>
        <p:spPr>
          <a:xfrm>
            <a:off x="457200" y="1828800"/>
            <a:ext cx="8229600" cy="4297363"/>
          </a:xfrm>
        </p:spPr>
        <p:txBody>
          <a:bodyPr>
            <a:normAutofit fontScale="77500" lnSpcReduction="20000"/>
          </a:bodyPr>
          <a:lstStyle/>
          <a:p>
            <a:pPr>
              <a:buNone/>
            </a:pPr>
            <a:r>
              <a:rPr lang="fr-FR" b="1" dirty="0" smtClean="0"/>
              <a:t>1. Procédés de révision des constitutions formelles rigides</a:t>
            </a:r>
          </a:p>
          <a:p>
            <a:pPr>
              <a:buFontTx/>
              <a:buChar char="-"/>
            </a:pPr>
            <a:r>
              <a:rPr lang="fr-FR" dirty="0" smtClean="0"/>
              <a:t>Purement représentatif : ex. : RFA</a:t>
            </a:r>
          </a:p>
          <a:p>
            <a:pPr>
              <a:buFontTx/>
              <a:buChar char="-"/>
            </a:pPr>
            <a:r>
              <a:rPr lang="fr-FR" dirty="0" smtClean="0"/>
              <a:t>Acte parlementaire avec ratification populaire obligatoire (Suisse, Irlande, Danemark), voire avec initiative populaire (Suisse)</a:t>
            </a:r>
          </a:p>
          <a:p>
            <a:pPr>
              <a:buFontTx/>
              <a:buChar char="-"/>
            </a:pPr>
            <a:r>
              <a:rPr lang="fr-FR" dirty="0" smtClean="0"/>
              <a:t>Acte parlementaire avec ratification indirecte du peuple, au moyen d’élections intermédiaires : Pays-Bas, Suède,…</a:t>
            </a:r>
          </a:p>
          <a:p>
            <a:pPr>
              <a:buFontTx/>
              <a:buChar char="-"/>
            </a:pPr>
            <a:r>
              <a:rPr lang="fr-FR" dirty="0" smtClean="0"/>
              <a:t>Avec voie mixte, mais qui permet d’éviter le peuple : France V</a:t>
            </a:r>
            <a:r>
              <a:rPr lang="fr-FR" baseline="30000" dirty="0" smtClean="0"/>
              <a:t>e</a:t>
            </a:r>
            <a:r>
              <a:rPr lang="fr-FR" dirty="0" smtClean="0"/>
              <a:t> République, Italie,...</a:t>
            </a:r>
          </a:p>
          <a:p>
            <a:pPr>
              <a:buFontTx/>
              <a:buChar char="-"/>
            </a:pPr>
            <a:r>
              <a:rPr lang="fr-FR" dirty="0" smtClean="0"/>
              <a:t>Procédure retirée pour l'essentiel aux représentants : système américain des conventions ad hoc avec référendum de ratification </a:t>
            </a:r>
          </a:p>
          <a:p>
            <a:endParaRPr lang="fr-FR" dirty="0"/>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349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838200"/>
            <a:ext cx="8229600" cy="5287963"/>
          </a:xfrm>
        </p:spPr>
        <p:txBody>
          <a:bodyPr/>
          <a:lstStyle/>
          <a:p>
            <a:pPr>
              <a:buNone/>
            </a:pPr>
            <a:r>
              <a:rPr lang="fr-FR" b="1" dirty="0" smtClean="0"/>
              <a:t>2. Le problème des limites juridiques aux révisions </a:t>
            </a:r>
            <a:endParaRPr lang="fr-FR" dirty="0" smtClean="0"/>
          </a:p>
          <a:p>
            <a:endParaRPr lang="fr-FR" dirty="0" smtClean="0"/>
          </a:p>
          <a:p>
            <a:pPr>
              <a:buNone/>
            </a:pPr>
            <a:r>
              <a:rPr lang="fr-FR" dirty="0" smtClean="0"/>
              <a:t>- Limites procédurales</a:t>
            </a:r>
          </a:p>
          <a:p>
            <a:pPr>
              <a:buFontTx/>
              <a:buChar char="-"/>
            </a:pPr>
            <a:r>
              <a:rPr lang="fr-FR" dirty="0" smtClean="0"/>
              <a:t>Limites matérielles</a:t>
            </a:r>
          </a:p>
          <a:p>
            <a:pPr>
              <a:buFontTx/>
              <a:buChar char="-"/>
            </a:pPr>
            <a:r>
              <a:rPr lang="fr-FR" dirty="0" smtClean="0"/>
              <a:t>Ex.1: France depuis 1884 : forme républicaine du gouvernement (1958, art. 89 al. 5)</a:t>
            </a:r>
          </a:p>
          <a:p>
            <a:pPr>
              <a:buFontTx/>
              <a:buChar char="-"/>
            </a:pPr>
            <a:r>
              <a:rPr lang="fr-FR" dirty="0" smtClean="0"/>
              <a:t>Ex.2: Allemagne (art. 79, al. 3 LF)</a:t>
            </a:r>
            <a:endParaRPr lang="fr-FR" dirty="0"/>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1600200"/>
          </a:xfrm>
        </p:spPr>
        <p:txBody>
          <a:bodyPr>
            <a:normAutofit fontScale="90000"/>
          </a:bodyPr>
          <a:lstStyle/>
          <a:p>
            <a:r>
              <a:rPr lang="fr-FR" sz="4000" b="1" dirty="0" smtClean="0"/>
              <a:t>§ 4. Les limites du formalisme constitutionnel  </a:t>
            </a:r>
            <a:r>
              <a:rPr lang="fr-FR" dirty="0" smtClean="0"/>
              <a:t/>
            </a:r>
            <a:br>
              <a:rPr lang="fr-FR" dirty="0" smtClean="0"/>
            </a:br>
            <a:endParaRPr lang="fr-FR" dirty="0"/>
          </a:p>
        </p:txBody>
      </p:sp>
      <p:sp>
        <p:nvSpPr>
          <p:cNvPr id="3" name="Espace réservé du contenu 2"/>
          <p:cNvSpPr>
            <a:spLocks noGrp="1"/>
          </p:cNvSpPr>
          <p:nvPr>
            <p:ph idx="1"/>
          </p:nvPr>
        </p:nvSpPr>
        <p:spPr>
          <a:xfrm>
            <a:off x="457200" y="1828800"/>
            <a:ext cx="8229600" cy="4297363"/>
          </a:xfrm>
        </p:spPr>
        <p:txBody>
          <a:bodyPr>
            <a:normAutofit/>
          </a:bodyPr>
          <a:lstStyle/>
          <a:p>
            <a:pPr>
              <a:buNone/>
            </a:pPr>
            <a:r>
              <a:rPr lang="fr-FR" sz="3400" b="1" dirty="0" smtClean="0"/>
              <a:t>A) En présence d'énoncés écrits, nécessité de l'interprétation et de la concrétisation</a:t>
            </a:r>
          </a:p>
          <a:p>
            <a:pPr>
              <a:buNone/>
            </a:pPr>
            <a:r>
              <a:rPr lang="fr-FR" dirty="0" smtClean="0"/>
              <a:t>1) La concrétisation par d'autres textes normatifs (lois, règlements d’organe,…)</a:t>
            </a:r>
          </a:p>
          <a:p>
            <a:pPr>
              <a:buNone/>
            </a:pPr>
            <a:r>
              <a:rPr lang="fr-FR" dirty="0" smtClean="0"/>
              <a:t>2) L'interprétation juridictionnelle</a:t>
            </a:r>
          </a:p>
          <a:p>
            <a:pPr>
              <a:buNone/>
            </a:pPr>
            <a:r>
              <a:rPr lang="fr-FR" dirty="0" smtClean="0"/>
              <a:t>3) L'interprétation non juridictionnelle</a:t>
            </a:r>
          </a:p>
          <a:p>
            <a:pPr>
              <a:buNone/>
            </a:pPr>
            <a:r>
              <a:rPr lang="fr-FR" dirty="0" smtClean="0"/>
              <a:t>4) La concrétisation institutionnelle</a:t>
            </a:r>
          </a:p>
          <a:p>
            <a:endParaRPr lang="fr-FR" dirty="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2162"/>
          </a:xfrm>
        </p:spPr>
        <p:txBody>
          <a:bodyPr>
            <a:normAutofit fontScale="90000"/>
          </a:bodyPr>
          <a:lstStyle/>
          <a:p>
            <a:r>
              <a:rPr lang="fr-FR" sz="3556" b="1" dirty="0" smtClean="0"/>
              <a:t>B) Droit et règles non écrites</a:t>
            </a:r>
            <a:r>
              <a:rPr lang="fr-FR" dirty="0" smtClean="0"/>
              <a:t/>
            </a:r>
            <a:br>
              <a:rPr lang="fr-FR" dirty="0" smtClean="0"/>
            </a:br>
            <a:endParaRPr lang="fr-FR" dirty="0"/>
          </a:p>
        </p:txBody>
      </p:sp>
      <p:sp>
        <p:nvSpPr>
          <p:cNvPr id="3" name="Espace réservé du contenu 2"/>
          <p:cNvSpPr>
            <a:spLocks noGrp="1"/>
          </p:cNvSpPr>
          <p:nvPr>
            <p:ph idx="1"/>
          </p:nvPr>
        </p:nvSpPr>
        <p:spPr>
          <a:xfrm>
            <a:off x="457200" y="1066800"/>
            <a:ext cx="8229600" cy="5059363"/>
          </a:xfrm>
        </p:spPr>
        <p:txBody>
          <a:bodyPr>
            <a:normAutofit lnSpcReduction="10000"/>
          </a:bodyPr>
          <a:lstStyle/>
          <a:p>
            <a:pPr>
              <a:buNone/>
            </a:pPr>
            <a:r>
              <a:rPr lang="fr-FR" b="1" dirty="0" smtClean="0"/>
              <a:t> </a:t>
            </a:r>
            <a:r>
              <a:rPr lang="fr-FR" dirty="0" smtClean="0"/>
              <a:t>1) Coutumes constitutionnelles (R. Capitant)</a:t>
            </a:r>
          </a:p>
          <a:p>
            <a:pPr marL="514350" indent="-514350">
              <a:buFontTx/>
              <a:buChar char="-"/>
            </a:pPr>
            <a:r>
              <a:rPr lang="fr-FR" i="1" dirty="0" err="1" smtClean="0"/>
              <a:t>secundum</a:t>
            </a:r>
            <a:r>
              <a:rPr lang="fr-FR" i="1" dirty="0" smtClean="0"/>
              <a:t> </a:t>
            </a:r>
            <a:r>
              <a:rPr lang="fr-FR" i="1" dirty="0" err="1" smtClean="0"/>
              <a:t>legem</a:t>
            </a:r>
            <a:r>
              <a:rPr lang="fr-FR" i="1" dirty="0" smtClean="0"/>
              <a:t> (conformément à la loi)</a:t>
            </a:r>
          </a:p>
          <a:p>
            <a:pPr marL="514350" indent="-514350">
              <a:buFontTx/>
              <a:buChar char="-"/>
            </a:pPr>
            <a:r>
              <a:rPr lang="fr-FR" i="1" dirty="0" err="1" smtClean="0"/>
              <a:t>praeter</a:t>
            </a:r>
            <a:r>
              <a:rPr lang="fr-FR" i="1" dirty="0" smtClean="0"/>
              <a:t> </a:t>
            </a:r>
            <a:r>
              <a:rPr lang="fr-FR" i="1" dirty="0" err="1" smtClean="0"/>
              <a:t>legem</a:t>
            </a:r>
            <a:r>
              <a:rPr lang="fr-FR" i="1" dirty="0" smtClean="0"/>
              <a:t> (au-delà de la loi)</a:t>
            </a:r>
          </a:p>
          <a:p>
            <a:pPr marL="514350" indent="-514350">
              <a:buFontTx/>
              <a:buChar char="-"/>
            </a:pPr>
            <a:r>
              <a:rPr lang="fr-FR" i="1" dirty="0" smtClean="0"/>
              <a:t>contra </a:t>
            </a:r>
            <a:r>
              <a:rPr lang="fr-FR" i="1" dirty="0" err="1" smtClean="0"/>
              <a:t>legem</a:t>
            </a:r>
            <a:r>
              <a:rPr lang="fr-FR" i="1" dirty="0" smtClean="0"/>
              <a:t> (contre la loi)</a:t>
            </a:r>
          </a:p>
          <a:p>
            <a:pPr marL="514350" indent="-514350">
              <a:buNone/>
            </a:pPr>
            <a:endParaRPr lang="fr-FR" dirty="0" smtClean="0"/>
          </a:p>
          <a:p>
            <a:pPr marL="514350" indent="-514350">
              <a:buNone/>
            </a:pPr>
            <a:r>
              <a:rPr lang="fr-FR" dirty="0" smtClean="0"/>
              <a:t>2) Conventions de la constitution (</a:t>
            </a:r>
            <a:r>
              <a:rPr lang="fr-FR" dirty="0" err="1" smtClean="0"/>
              <a:t>Dicey</a:t>
            </a:r>
            <a:r>
              <a:rPr lang="fr-FR" dirty="0" smtClean="0"/>
              <a:t>, </a:t>
            </a:r>
            <a:r>
              <a:rPr lang="fr-FR" dirty="0" err="1" smtClean="0"/>
              <a:t>Jennings</a:t>
            </a:r>
            <a:r>
              <a:rPr lang="fr-FR" dirty="0" smtClean="0"/>
              <a:t>)</a:t>
            </a:r>
          </a:p>
          <a:p>
            <a:pPr marL="514350" indent="-514350">
              <a:buNone/>
            </a:pPr>
            <a:endParaRPr lang="fr-FR" dirty="0" smtClean="0"/>
          </a:p>
          <a:p>
            <a:pPr marL="514350" indent="-514350">
              <a:buNone/>
            </a:pPr>
            <a:r>
              <a:rPr lang="fr-FR" dirty="0" smtClean="0"/>
              <a:t>3) Principes constitutionnels non écrits</a:t>
            </a:r>
          </a:p>
          <a:p>
            <a:pPr marL="514350" indent="-514350">
              <a:buAutoNum type="arabicParenR"/>
            </a:pPr>
            <a:endParaRPr lang="fr-FR" dirty="0" smtClean="0"/>
          </a:p>
          <a:p>
            <a:endParaRPr lang="fr-FR" dirty="0"/>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C) L'indispensable constitution idéelle</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pPr>
              <a:buNone/>
            </a:pPr>
            <a:r>
              <a:rPr lang="fr-FR" dirty="0" smtClean="0"/>
              <a:t>- Esprit de la constitution es-tu là ?</a:t>
            </a:r>
          </a:p>
          <a:p>
            <a:pPr>
              <a:buNone/>
            </a:pPr>
            <a:endParaRPr lang="fr-FR" dirty="0" smtClean="0"/>
          </a:p>
          <a:p>
            <a:pPr>
              <a:buNone/>
            </a:pPr>
            <a:r>
              <a:rPr lang="fr-FR" dirty="0" smtClean="0"/>
              <a:t>- Représentations idéelles plus ou moins implicites</a:t>
            </a:r>
          </a:p>
          <a:p>
            <a:endParaRPr lang="fr-FR" dirty="0"/>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L’ordre constitutionnel</a:t>
            </a:r>
            <a:endParaRPr lang="fr-FR" dirty="0"/>
          </a:p>
        </p:txBody>
      </p:sp>
      <p:sp>
        <p:nvSpPr>
          <p:cNvPr id="3" name="Espace réservé du contenu 2"/>
          <p:cNvSpPr>
            <a:spLocks noGrp="1"/>
          </p:cNvSpPr>
          <p:nvPr>
            <p:ph idx="1"/>
          </p:nvPr>
        </p:nvSpPr>
        <p:spPr/>
        <p:txBody>
          <a:bodyPr/>
          <a:lstStyle/>
          <a:p>
            <a:pPr>
              <a:buFontTx/>
              <a:buChar char="-"/>
            </a:pPr>
            <a:r>
              <a:rPr lang="fr-FR" dirty="0" smtClean="0"/>
              <a:t>OC : ce qui s’impose juridiquement aux gouvernants et gouvernés</a:t>
            </a:r>
          </a:p>
          <a:p>
            <a:pPr>
              <a:buFontTx/>
              <a:buChar char="-"/>
            </a:pPr>
            <a:r>
              <a:rPr lang="fr-FR" dirty="0" smtClean="0"/>
              <a:t>Caractère composite de l’OC (Bolingbroke)</a:t>
            </a:r>
          </a:p>
          <a:p>
            <a:pPr>
              <a:buFontTx/>
              <a:buChar char="-"/>
            </a:pPr>
            <a:r>
              <a:rPr lang="fr-FR" dirty="0" smtClean="0"/>
              <a:t>Institutions et normes</a:t>
            </a:r>
          </a:p>
          <a:p>
            <a:pPr>
              <a:buFontTx/>
              <a:buChar char="-"/>
            </a:pPr>
            <a:r>
              <a:rPr lang="fr-FR" dirty="0" smtClean="0"/>
              <a:t>OC comme un cadre</a:t>
            </a:r>
            <a:endParaRPr lang="fr-FR" dirty="0"/>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15962"/>
          </a:xfrm>
        </p:spPr>
        <p:txBody>
          <a:bodyPr>
            <a:normAutofit/>
          </a:bodyPr>
          <a:lstStyle/>
          <a:p>
            <a:r>
              <a:rPr lang="fr-FR" sz="3600" b="1" dirty="0" smtClean="0"/>
              <a:t>Leçon n°10 : La justice constitutionnelle</a:t>
            </a:r>
            <a:endParaRPr lang="fr-FR" sz="3600" b="1" dirty="0"/>
          </a:p>
        </p:txBody>
      </p:sp>
      <p:sp>
        <p:nvSpPr>
          <p:cNvPr id="3" name="Espace réservé du contenu 2"/>
          <p:cNvSpPr>
            <a:spLocks noGrp="1"/>
          </p:cNvSpPr>
          <p:nvPr>
            <p:ph idx="1"/>
          </p:nvPr>
        </p:nvSpPr>
        <p:spPr>
          <a:xfrm>
            <a:off x="457200" y="1143000"/>
            <a:ext cx="8229600" cy="4983163"/>
          </a:xfrm>
        </p:spPr>
        <p:txBody>
          <a:bodyPr>
            <a:normAutofit/>
          </a:bodyPr>
          <a:lstStyle/>
          <a:p>
            <a:r>
              <a:rPr lang="fr-FR" u="sng" dirty="0" smtClean="0"/>
              <a:t>Définition large </a:t>
            </a:r>
            <a:r>
              <a:rPr lang="fr-FR" dirty="0" smtClean="0"/>
              <a:t>: un ensemble d’institutions(</a:t>
            </a:r>
            <a:r>
              <a:rPr lang="fr-FR" dirty="0" err="1" smtClean="0"/>
              <a:t>-organes</a:t>
            </a:r>
            <a:r>
              <a:rPr lang="fr-FR" dirty="0" smtClean="0"/>
              <a:t>) plus ou moins juridictionnelles chargées de garantir, réguler et faire respecter la constitution.</a:t>
            </a:r>
          </a:p>
          <a:p>
            <a:pPr>
              <a:buNone/>
            </a:pPr>
            <a:r>
              <a:rPr lang="fr-FR" dirty="0" smtClean="0"/>
              <a:t>&gt;</a:t>
            </a:r>
            <a:r>
              <a:rPr lang="fr-FR" u="sng" dirty="0" smtClean="0"/>
              <a:t>Problème</a:t>
            </a:r>
            <a:r>
              <a:rPr lang="fr-FR" dirty="0" smtClean="0"/>
              <a:t> : quelle définition de la constitution ?</a:t>
            </a:r>
          </a:p>
          <a:p>
            <a:pPr>
              <a:buNone/>
            </a:pPr>
            <a:r>
              <a:rPr lang="fr-FR" dirty="0" smtClean="0"/>
              <a:t> </a:t>
            </a:r>
            <a:r>
              <a:rPr lang="fr-FR" dirty="0" err="1" smtClean="0">
                <a:sym typeface="Wingdings"/>
              </a:rPr>
              <a:t></a:t>
            </a:r>
            <a:r>
              <a:rPr lang="fr-FR" dirty="0" err="1" smtClean="0"/>
              <a:t>Dimensions</a:t>
            </a:r>
            <a:r>
              <a:rPr lang="fr-FR" dirty="0" smtClean="0"/>
              <a:t> politiques et juridiques</a:t>
            </a:r>
          </a:p>
          <a:p>
            <a:r>
              <a:rPr lang="fr-FR" u="sng" dirty="0" smtClean="0"/>
              <a:t>Définition étroite </a:t>
            </a:r>
            <a:r>
              <a:rPr lang="fr-FR" dirty="0" smtClean="0"/>
              <a:t>: les organes essentiellement juridictionnels chargés de faire respecter les règles de droit constitutionnel supérieures. </a:t>
            </a:r>
            <a:endParaRPr lang="fr-FR" dirty="0"/>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smtClean="0"/>
              <a:t>Supreme</a:t>
            </a:r>
            <a:r>
              <a:rPr lang="fr-FR" dirty="0" smtClean="0"/>
              <a:t> Court of the U.S.A.</a:t>
            </a:r>
            <a:endParaRPr lang="fr-FR" dirty="0"/>
          </a:p>
        </p:txBody>
      </p:sp>
      <p:pic>
        <p:nvPicPr>
          <p:cNvPr id="4" name="Espace réservé du contenu 3" descr="SCUS.png"/>
          <p:cNvPicPr>
            <a:picLocks noGrp="1" noChangeAspect="1"/>
          </p:cNvPicPr>
          <p:nvPr>
            <p:ph idx="1"/>
          </p:nvPr>
        </p:nvPicPr>
        <p:blipFill>
          <a:blip r:embed="rId2"/>
          <a:srcRect l="-10063" r="-10063"/>
          <a:stretch>
            <a:fillRect/>
          </a:stretch>
        </p:blipFill>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C.C.F. à Karlsruhe</a:t>
            </a:r>
            <a:endParaRPr lang="fr-FR" dirty="0"/>
          </a:p>
        </p:txBody>
      </p:sp>
      <p:pic>
        <p:nvPicPr>
          <p:cNvPr id="4" name="Espace réservé du contenu 3" descr="BVerfG.png"/>
          <p:cNvPicPr>
            <a:picLocks noGrp="1" noChangeAspect="1"/>
          </p:cNvPicPr>
          <p:nvPr>
            <p:ph idx="1"/>
          </p:nvPr>
        </p:nvPicPr>
        <p:blipFill>
          <a:blip r:embed="rId2"/>
          <a:srcRect t="-7026" b="-7026"/>
          <a:stretch>
            <a:fillRect/>
          </a:stretch>
        </p:blipFill>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82562"/>
          </a:xfrm>
        </p:spPr>
        <p:txBody>
          <a:bodyPr>
            <a:normAutofit fontScale="90000"/>
          </a:bodyPr>
          <a:lstStyle/>
          <a:p>
            <a:r>
              <a:rPr lang="fr-FR" dirty="0" smtClean="0"/>
              <a:t>.</a:t>
            </a:r>
            <a:endParaRPr lang="fr-FR" dirty="0"/>
          </a:p>
        </p:txBody>
      </p:sp>
      <p:pic>
        <p:nvPicPr>
          <p:cNvPr id="4" name="Espace réservé du contenu 3" descr="C.C.3.png"/>
          <p:cNvPicPr>
            <a:picLocks noGrp="1" noChangeAspect="1"/>
          </p:cNvPicPr>
          <p:nvPr>
            <p:ph idx="1"/>
          </p:nvPr>
        </p:nvPicPr>
        <p:blipFill>
          <a:blip r:embed="rId2"/>
          <a:srcRect t="-8096" b="-8096"/>
          <a:stretch>
            <a:fillRect/>
          </a:stretch>
        </p:blipFill>
        <p:spPr>
          <a:xfrm>
            <a:off x="457200" y="457200"/>
            <a:ext cx="4368117" cy="2847197"/>
          </a:xfrm>
        </p:spPr>
      </p:pic>
      <p:pic>
        <p:nvPicPr>
          <p:cNvPr id="5" name="Image 4" descr="C.C.2.png"/>
          <p:cNvPicPr>
            <a:picLocks noChangeAspect="1"/>
          </p:cNvPicPr>
          <p:nvPr/>
        </p:nvPicPr>
        <p:blipFill>
          <a:blip r:embed="rId3"/>
          <a:stretch>
            <a:fillRect/>
          </a:stretch>
        </p:blipFill>
        <p:spPr>
          <a:xfrm>
            <a:off x="457200" y="3124200"/>
            <a:ext cx="4888966" cy="3232150"/>
          </a:xfrm>
          <a:prstGeom prst="rect">
            <a:avLst/>
          </a:prstGeom>
        </p:spPr>
      </p:pic>
      <p:pic>
        <p:nvPicPr>
          <p:cNvPr id="6" name="Image 5" descr="C.C.1.png"/>
          <p:cNvPicPr>
            <a:picLocks noChangeAspect="1"/>
          </p:cNvPicPr>
          <p:nvPr/>
        </p:nvPicPr>
        <p:blipFill>
          <a:blip r:embed="rId4"/>
          <a:stretch>
            <a:fillRect/>
          </a:stretch>
        </p:blipFill>
        <p:spPr>
          <a:xfrm>
            <a:off x="4888966" y="713921"/>
            <a:ext cx="3797834" cy="2410279"/>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 Préhistoire : les organes régulateurs de type non juridictionnel</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dirty="0" smtClean="0"/>
              <a:t>- Ephores à Sparte (#500 av. J.C. ?)</a:t>
            </a:r>
          </a:p>
          <a:p>
            <a:pPr>
              <a:buNone/>
            </a:pPr>
            <a:r>
              <a:rPr lang="fr-FR" dirty="0" smtClean="0"/>
              <a:t>- </a:t>
            </a:r>
            <a:r>
              <a:rPr lang="fr-FR" i="1" dirty="0" err="1" smtClean="0"/>
              <a:t>Consiglio</a:t>
            </a:r>
            <a:r>
              <a:rPr lang="fr-FR" i="1" dirty="0" smtClean="0"/>
              <a:t> dei </a:t>
            </a:r>
            <a:r>
              <a:rPr lang="fr-FR" i="1" dirty="0" err="1" smtClean="0"/>
              <a:t>Dieci</a:t>
            </a:r>
            <a:r>
              <a:rPr lang="fr-FR" i="1" dirty="0" smtClean="0"/>
              <a:t> </a:t>
            </a:r>
            <a:r>
              <a:rPr lang="fr-FR" dirty="0" smtClean="0"/>
              <a:t>(Venise 1310-1797)</a:t>
            </a:r>
          </a:p>
          <a:p>
            <a:pPr>
              <a:buNone/>
            </a:pPr>
            <a:r>
              <a:rPr lang="fr-FR" dirty="0" smtClean="0"/>
              <a:t>- </a:t>
            </a:r>
            <a:r>
              <a:rPr lang="fr-FR" i="1" dirty="0" smtClean="0"/>
              <a:t>Council of </a:t>
            </a:r>
            <a:r>
              <a:rPr lang="fr-FR" i="1" dirty="0" err="1" smtClean="0"/>
              <a:t>Censors</a:t>
            </a:r>
            <a:r>
              <a:rPr lang="fr-FR" i="1" dirty="0" smtClean="0"/>
              <a:t> </a:t>
            </a:r>
            <a:r>
              <a:rPr lang="fr-FR" dirty="0" smtClean="0"/>
              <a:t>(Pennsylvanie 1776-86)</a:t>
            </a:r>
          </a:p>
          <a:p>
            <a:pPr>
              <a:buNone/>
            </a:pPr>
            <a:r>
              <a:rPr lang="fr-FR" dirty="0" smtClean="0"/>
              <a:t>- </a:t>
            </a:r>
            <a:r>
              <a:rPr lang="fr-FR" dirty="0" err="1" smtClean="0"/>
              <a:t>Jurie</a:t>
            </a:r>
            <a:r>
              <a:rPr lang="fr-FR" dirty="0" smtClean="0"/>
              <a:t> </a:t>
            </a:r>
            <a:r>
              <a:rPr lang="fr-FR" dirty="0" err="1" smtClean="0"/>
              <a:t>constitutionnaire</a:t>
            </a:r>
            <a:r>
              <a:rPr lang="fr-FR" dirty="0" smtClean="0"/>
              <a:t> de Sieyès (1795)</a:t>
            </a:r>
          </a:p>
          <a:p>
            <a:pPr>
              <a:buNone/>
            </a:pPr>
            <a:r>
              <a:rPr lang="fr-FR" dirty="0" smtClean="0"/>
              <a:t>- Sénat conservateur (Constitution de 1799)</a:t>
            </a:r>
          </a:p>
          <a:p>
            <a:pPr>
              <a:buFontTx/>
              <a:buChar char="-"/>
            </a:pPr>
            <a:r>
              <a:rPr lang="fr-FR" dirty="0" smtClean="0"/>
              <a:t>Le pouvoir préservateur (Benjamin Constant) : assemblée spéciale (1806) puis Roi (1814)</a:t>
            </a:r>
          </a:p>
          <a:p>
            <a:pPr>
              <a:buFontTx/>
              <a:buChar char="-"/>
            </a:pPr>
            <a:r>
              <a:rPr lang="fr-FR" dirty="0" smtClean="0"/>
              <a:t>Le chef de l’Etat gardien de la constitution ?</a:t>
            </a:r>
          </a:p>
          <a:p>
            <a:pPr>
              <a:buFontTx/>
              <a:buChar char="-"/>
            </a:pPr>
            <a:endParaRPr lang="fr-FR" dirty="0" smtClean="0"/>
          </a:p>
          <a:p>
            <a:endParaRPr lang="fr-FR" dirty="0"/>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II. Les juridictions constitutionnelles contemporaines</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b="1" dirty="0" smtClean="0"/>
              <a:t>§ 1. Différents types de juridiction</a:t>
            </a:r>
          </a:p>
          <a:p>
            <a:pPr marL="514350" indent="-514350">
              <a:buAutoNum type="alphaUcPeriod"/>
            </a:pPr>
            <a:r>
              <a:rPr lang="fr-FR" dirty="0" smtClean="0"/>
              <a:t>Les juridictions ordinaires : tout juge</a:t>
            </a:r>
          </a:p>
          <a:p>
            <a:pPr marL="514350" indent="-514350">
              <a:buFontTx/>
              <a:buChar char="-"/>
            </a:pPr>
            <a:r>
              <a:rPr lang="fr-FR" dirty="0" smtClean="0"/>
              <a:t>Le modèle anglo-américain : arrêt </a:t>
            </a:r>
            <a:r>
              <a:rPr lang="fr-FR" dirty="0" err="1" smtClean="0"/>
              <a:t>Marbury</a:t>
            </a:r>
            <a:r>
              <a:rPr lang="fr-FR" dirty="0" smtClean="0"/>
              <a:t> c/ Madison 1803 de la </a:t>
            </a:r>
            <a:r>
              <a:rPr lang="fr-FR" i="1" dirty="0" err="1" smtClean="0"/>
              <a:t>Supreme</a:t>
            </a:r>
            <a:r>
              <a:rPr lang="fr-FR" i="1" dirty="0" smtClean="0"/>
              <a:t> Court of the U.S</a:t>
            </a:r>
            <a:r>
              <a:rPr lang="fr-FR" dirty="0" smtClean="0"/>
              <a:t>.</a:t>
            </a:r>
          </a:p>
          <a:p>
            <a:pPr marL="514350" indent="-514350">
              <a:buFontTx/>
              <a:buChar char="-"/>
            </a:pPr>
            <a:r>
              <a:rPr lang="fr-FR" dirty="0" smtClean="0"/>
              <a:t>Imité par quelques Etats (Grèce, Suède, Common </a:t>
            </a:r>
            <a:r>
              <a:rPr lang="fr-FR" dirty="0" err="1" smtClean="0"/>
              <a:t>law</a:t>
            </a:r>
            <a:r>
              <a:rPr lang="fr-FR" dirty="0" smtClean="0"/>
              <a:t>, Japon,…)</a:t>
            </a:r>
          </a:p>
          <a:p>
            <a:pPr marL="514350" indent="-514350">
              <a:buNone/>
            </a:pPr>
            <a:r>
              <a:rPr lang="fr-FR" dirty="0" smtClean="0"/>
              <a:t>B. Une juridiction spéciale : la Cour constitutionnelle</a:t>
            </a:r>
          </a:p>
          <a:p>
            <a:pPr marL="514350" indent="-514350">
              <a:buNone/>
            </a:pPr>
            <a:r>
              <a:rPr lang="fr-FR" dirty="0" smtClean="0"/>
              <a:t>Autriche 1920, Italie 1947, R.F.A. 1949, France 1958…  </a:t>
            </a:r>
          </a:p>
          <a:p>
            <a:pPr marL="514350" indent="-514350">
              <a:buNone/>
            </a:pPr>
            <a:endParaRPr lang="fr-FR" dirty="0" smtClean="0"/>
          </a:p>
          <a:p>
            <a:pPr marL="514350" indent="-514350">
              <a:buNone/>
            </a:pPr>
            <a:endParaRPr lang="fr-FR" dirty="0" smtClean="0"/>
          </a:p>
          <a:p>
            <a:pPr marL="514350" indent="-514350">
              <a:buNone/>
            </a:pPr>
            <a:endParaRPr lang="fr-FR" dirty="0"/>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2. Principaux types de compétence</a:t>
            </a:r>
            <a:endParaRPr lang="fr-FR" dirty="0"/>
          </a:p>
        </p:txBody>
      </p:sp>
      <p:sp>
        <p:nvSpPr>
          <p:cNvPr id="3" name="Espace réservé du contenu 2"/>
          <p:cNvSpPr>
            <a:spLocks noGrp="1"/>
          </p:cNvSpPr>
          <p:nvPr>
            <p:ph idx="1"/>
          </p:nvPr>
        </p:nvSpPr>
        <p:spPr/>
        <p:txBody>
          <a:bodyPr>
            <a:normAutofit fontScale="92500" lnSpcReduction="10000"/>
          </a:bodyPr>
          <a:lstStyle/>
          <a:p>
            <a:pPr marL="514350" indent="-514350">
              <a:buAutoNum type="arabicPeriod"/>
            </a:pPr>
            <a:r>
              <a:rPr lang="fr-FR" b="1" dirty="0" smtClean="0"/>
              <a:t>Contrôle de constitutionnalité des normes </a:t>
            </a:r>
            <a:r>
              <a:rPr lang="fr-FR" dirty="0" err="1" smtClean="0"/>
              <a:t>infra-constitutionnelles</a:t>
            </a:r>
            <a:r>
              <a:rPr lang="fr-FR" dirty="0" smtClean="0"/>
              <a:t> si constitution </a:t>
            </a:r>
            <a:r>
              <a:rPr lang="fr-FR" dirty="0" err="1" smtClean="0"/>
              <a:t>formelle-rigide</a:t>
            </a:r>
            <a:endParaRPr lang="fr-FR" dirty="0" smtClean="0"/>
          </a:p>
          <a:p>
            <a:pPr marL="514350" indent="-514350">
              <a:buNone/>
            </a:pPr>
            <a:r>
              <a:rPr lang="fr-FR" dirty="0" smtClean="0"/>
              <a:t>- Contrôle concentré (France 1958) ou diffus (USA)</a:t>
            </a:r>
          </a:p>
          <a:p>
            <a:pPr marL="514350" indent="-514350">
              <a:buFontTx/>
              <a:buChar char="-"/>
            </a:pPr>
            <a:r>
              <a:rPr lang="fr-FR" dirty="0" smtClean="0"/>
              <a:t>Contrôle a priori (France 1958) ou a posteriori (USA, France 2010)</a:t>
            </a:r>
          </a:p>
          <a:p>
            <a:pPr marL="514350" indent="-514350">
              <a:buFontTx/>
              <a:buChar char="-"/>
            </a:pPr>
            <a:r>
              <a:rPr lang="fr-FR" dirty="0" smtClean="0"/>
              <a:t>Contrôle par voie d’action ou d’exception</a:t>
            </a:r>
          </a:p>
          <a:p>
            <a:pPr marL="514350" indent="-514350">
              <a:buFontTx/>
              <a:buChar char="-"/>
            </a:pPr>
            <a:r>
              <a:rPr lang="fr-FR" dirty="0" smtClean="0"/>
              <a:t>Contrôle abstrait ou concret</a:t>
            </a:r>
          </a:p>
          <a:p>
            <a:pPr marL="514350" indent="-514350">
              <a:buFontTx/>
              <a:buChar char="-"/>
            </a:pPr>
            <a:r>
              <a:rPr lang="fr-FR" dirty="0" smtClean="0"/>
              <a:t>La QPC (France 2010)</a:t>
            </a:r>
          </a:p>
          <a:p>
            <a:pPr marL="514350" indent="-514350">
              <a:buFontTx/>
              <a:buChar char="-"/>
            </a:pPr>
            <a:endParaRPr lang="fr-FR" dirty="0" smtClean="0"/>
          </a:p>
          <a:p>
            <a:pPr marL="514350" indent="-514350">
              <a:buNone/>
            </a:pPr>
            <a:endParaRPr lang="fr-FR" dirty="0"/>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825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838200"/>
            <a:ext cx="8229600" cy="5287963"/>
          </a:xfrm>
        </p:spPr>
        <p:txBody>
          <a:bodyPr/>
          <a:lstStyle/>
          <a:p>
            <a:pPr>
              <a:buNone/>
            </a:pPr>
            <a:r>
              <a:rPr lang="fr-FR" dirty="0" smtClean="0"/>
              <a:t>2. Jugement de certains gouvernants</a:t>
            </a:r>
          </a:p>
          <a:p>
            <a:r>
              <a:rPr lang="fr-FR" dirty="0" smtClean="0"/>
              <a:t>ex: Autriche, Allemagne</a:t>
            </a:r>
          </a:p>
          <a:p>
            <a:pPr>
              <a:buNone/>
            </a:pPr>
            <a:r>
              <a:rPr lang="fr-FR" dirty="0" smtClean="0"/>
              <a:t>3. Jugement des litiges entre organes</a:t>
            </a:r>
          </a:p>
          <a:p>
            <a:r>
              <a:rPr lang="fr-FR" dirty="0" smtClean="0"/>
              <a:t>ex: Allemagne, Italie, Hongrie, Slovaquie,…</a:t>
            </a:r>
          </a:p>
          <a:p>
            <a:pPr>
              <a:buNone/>
            </a:pPr>
            <a:r>
              <a:rPr lang="fr-FR" dirty="0" smtClean="0"/>
              <a:t>4. Recours individuels des citoyens en cas de violation d’un droit fondamental</a:t>
            </a:r>
          </a:p>
          <a:p>
            <a:pPr>
              <a:buNone/>
            </a:pPr>
            <a:r>
              <a:rPr lang="fr-FR" dirty="0" smtClean="0"/>
              <a:t>5. Contrôle des opérations électorales (référendum, initiatives populaires, élections)</a:t>
            </a:r>
            <a:endParaRPr lang="fr-FR" dirty="0"/>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III. Difficultés et limites de la justice constitutionnelle</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dirty="0" smtClean="0"/>
              <a:t>1. Difficultés de l’office du juge </a:t>
            </a:r>
          </a:p>
          <a:p>
            <a:pPr>
              <a:buFontTx/>
              <a:buChar char="-"/>
            </a:pPr>
            <a:r>
              <a:rPr lang="fr-FR" dirty="0" smtClean="0"/>
              <a:t>L’ambiguïté du droit écrit et la question de l’interprétation des énoncés</a:t>
            </a:r>
          </a:p>
          <a:p>
            <a:pPr>
              <a:buFontTx/>
              <a:buChar char="-"/>
            </a:pPr>
            <a:r>
              <a:rPr lang="fr-FR" dirty="0" smtClean="0"/>
              <a:t>La délicate interprétation des jugements</a:t>
            </a:r>
          </a:p>
          <a:p>
            <a:pPr>
              <a:buFontTx/>
              <a:buChar char="-"/>
            </a:pPr>
            <a:r>
              <a:rPr lang="fr-FR" dirty="0" smtClean="0"/>
              <a:t>L’évolution de la jurisprudence</a:t>
            </a:r>
          </a:p>
          <a:p>
            <a:pPr>
              <a:buNone/>
            </a:pPr>
            <a:r>
              <a:rPr lang="fr-FR" dirty="0" smtClean="0"/>
              <a:t>2. Limites de l’office du juge</a:t>
            </a:r>
          </a:p>
          <a:p>
            <a:pPr>
              <a:buFontTx/>
              <a:buChar char="-"/>
            </a:pPr>
            <a:r>
              <a:rPr lang="fr-FR" dirty="0" smtClean="0"/>
              <a:t>pas d’</a:t>
            </a:r>
            <a:r>
              <a:rPr lang="fr-FR" dirty="0" err="1" smtClean="0"/>
              <a:t>auto-saisine</a:t>
            </a:r>
            <a:endParaRPr lang="fr-FR" dirty="0" smtClean="0"/>
          </a:p>
          <a:p>
            <a:pPr>
              <a:buFontTx/>
              <a:buChar char="-"/>
            </a:pPr>
            <a:r>
              <a:rPr lang="fr-FR" dirty="0" smtClean="0"/>
              <a:t>le juge peut se récuser (</a:t>
            </a:r>
            <a:r>
              <a:rPr lang="fr-FR" dirty="0" err="1" smtClean="0"/>
              <a:t>pb</a:t>
            </a:r>
            <a:r>
              <a:rPr lang="fr-FR" dirty="0" smtClean="0"/>
              <a:t> du déni de justice)</a:t>
            </a:r>
          </a:p>
          <a:p>
            <a:pPr>
              <a:buNone/>
            </a:pPr>
            <a:r>
              <a:rPr lang="fr-FR" dirty="0" smtClean="0"/>
              <a:t>3. Juge constitutionnel et souveraineté du pouvoir constituant  (G. </a:t>
            </a:r>
            <a:r>
              <a:rPr lang="fr-FR" smtClean="0"/>
              <a:t>Vedel : un «</a:t>
            </a:r>
            <a:r>
              <a:rPr lang="fr-FR" dirty="0" smtClean="0"/>
              <a:t> lit </a:t>
            </a:r>
            <a:r>
              <a:rPr lang="fr-FR" smtClean="0"/>
              <a:t>de justice »)</a:t>
            </a:r>
            <a:endParaRPr lang="fr-FR" dirty="0"/>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25562"/>
          </a:xfrm>
        </p:spPr>
        <p:txBody>
          <a:bodyPr>
            <a:normAutofit/>
          </a:bodyPr>
          <a:lstStyle/>
          <a:p>
            <a:r>
              <a:rPr lang="fr-FR" sz="3600" dirty="0" smtClean="0"/>
              <a:t>Leçon n°11 : Un exemple de démocratie constitutionnelle : l’Allemagne</a:t>
            </a:r>
            <a:endParaRPr lang="fr-FR" sz="3600" dirty="0"/>
          </a:p>
        </p:txBody>
      </p:sp>
      <p:sp>
        <p:nvSpPr>
          <p:cNvPr id="3" name="Espace réservé du contenu 2"/>
          <p:cNvSpPr>
            <a:spLocks noGrp="1"/>
          </p:cNvSpPr>
          <p:nvPr>
            <p:ph idx="1"/>
          </p:nvPr>
        </p:nvSpPr>
        <p:spPr>
          <a:xfrm>
            <a:off x="457200" y="1752600"/>
            <a:ext cx="8229600" cy="4373563"/>
          </a:xfrm>
        </p:spPr>
        <p:txBody>
          <a:bodyPr>
            <a:normAutofit fontScale="62500" lnSpcReduction="20000"/>
          </a:bodyPr>
          <a:lstStyle/>
          <a:p>
            <a:pPr marL="571500" indent="-571500">
              <a:buAutoNum type="romanUcPeriod"/>
            </a:pPr>
            <a:r>
              <a:rPr lang="fr-FR" b="1" dirty="0" smtClean="0"/>
              <a:t>Aperçu historique</a:t>
            </a:r>
          </a:p>
          <a:p>
            <a:pPr marL="571500" indent="-571500">
              <a:buNone/>
            </a:pPr>
            <a:endParaRPr lang="fr-FR" dirty="0" smtClean="0"/>
          </a:p>
          <a:p>
            <a:pPr>
              <a:buNone/>
            </a:pPr>
            <a:r>
              <a:rPr lang="fr-FR" dirty="0" smtClean="0"/>
              <a:t>- Le Saint Empire (#962-1806) </a:t>
            </a:r>
          </a:p>
          <a:p>
            <a:pPr>
              <a:buNone/>
            </a:pPr>
            <a:r>
              <a:rPr lang="fr-FR" dirty="0" smtClean="0"/>
              <a:t>- Domination napoléonienne</a:t>
            </a:r>
          </a:p>
          <a:p>
            <a:pPr>
              <a:buNone/>
            </a:pPr>
            <a:r>
              <a:rPr lang="fr-FR" dirty="0" smtClean="0"/>
              <a:t>- Restauration 1814 ; </a:t>
            </a:r>
            <a:r>
              <a:rPr lang="fr-FR" dirty="0" err="1" smtClean="0"/>
              <a:t>Deutscher</a:t>
            </a:r>
            <a:r>
              <a:rPr lang="fr-FR" dirty="0" smtClean="0"/>
              <a:t> Bund (1815) : exemple de fédération</a:t>
            </a:r>
          </a:p>
          <a:p>
            <a:pPr>
              <a:buNone/>
            </a:pPr>
            <a:r>
              <a:rPr lang="fr-FR" dirty="0" smtClean="0"/>
              <a:t>- Début timide du constitutionnalisme moderne (à partir de 1816)</a:t>
            </a:r>
          </a:p>
          <a:p>
            <a:pPr>
              <a:buNone/>
            </a:pPr>
            <a:r>
              <a:rPr lang="fr-FR" dirty="0" smtClean="0"/>
              <a:t>- Révolution (1848) &gt;Constitution de l’église St. Paul 1849 (non appliquée)</a:t>
            </a:r>
          </a:p>
          <a:p>
            <a:pPr>
              <a:buNone/>
            </a:pPr>
            <a:r>
              <a:rPr lang="fr-FR" dirty="0" smtClean="0"/>
              <a:t>- Conflit constitutionnel en Prusse 1862-66 (Bismarck)</a:t>
            </a:r>
          </a:p>
          <a:p>
            <a:pPr>
              <a:buNone/>
            </a:pPr>
            <a:r>
              <a:rPr lang="fr-FR" dirty="0" smtClean="0"/>
              <a:t>- Unité  1866 &gt;1871 : Reich sous l'égide de la Prusse &gt; Constitution de 1871 </a:t>
            </a:r>
          </a:p>
          <a:p>
            <a:pPr>
              <a:buNone/>
            </a:pPr>
            <a:r>
              <a:rPr lang="fr-FR" dirty="0" smtClean="0"/>
              <a:t>- Révolution de novembre 1918 - &gt; Constitution de Weimar 1919</a:t>
            </a:r>
          </a:p>
          <a:p>
            <a:pPr>
              <a:buNone/>
            </a:pPr>
            <a:r>
              <a:rPr lang="fr-FR" dirty="0" smtClean="0"/>
              <a:t>- Nazisme 1933-45</a:t>
            </a:r>
          </a:p>
          <a:p>
            <a:pPr>
              <a:buNone/>
            </a:pPr>
            <a:r>
              <a:rPr lang="fr-FR" dirty="0" smtClean="0"/>
              <a:t>- RFA et RDA (1949)</a:t>
            </a:r>
          </a:p>
          <a:p>
            <a:pPr>
              <a:buNone/>
            </a:pPr>
            <a:r>
              <a:rPr lang="fr-FR" dirty="0" smtClean="0"/>
              <a:t>- Réunification 1990 </a:t>
            </a:r>
          </a:p>
          <a:p>
            <a:pPr>
              <a:buFontTx/>
              <a:buChar char="-"/>
            </a:pPr>
            <a:endParaRPr lang="fr-FR" dirty="0"/>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Otto </a:t>
            </a:r>
            <a:r>
              <a:rPr lang="fr-FR" dirty="0" err="1" smtClean="0"/>
              <a:t>von</a:t>
            </a:r>
            <a:r>
              <a:rPr lang="fr-FR" dirty="0" smtClean="0"/>
              <a:t> Bismarck</a:t>
            </a:r>
            <a:endParaRPr lang="fr-FR" dirty="0"/>
          </a:p>
        </p:txBody>
      </p:sp>
      <p:pic>
        <p:nvPicPr>
          <p:cNvPr id="4" name="Espace réservé du contenu 3" descr="BismarckRT.png"/>
          <p:cNvPicPr>
            <a:picLocks noGrp="1" noChangeAspect="1"/>
          </p:cNvPicPr>
          <p:nvPr>
            <p:ph idx="1"/>
          </p:nvPr>
        </p:nvPicPr>
        <p:blipFill>
          <a:blip r:embed="rId2"/>
          <a:srcRect l="-60710" r="-60710"/>
          <a:stretch>
            <a:fillRect/>
          </a:stretch>
        </p:blipFill>
        <p:spPr>
          <a:xfrm>
            <a:off x="2743200" y="1600200"/>
            <a:ext cx="8229600" cy="4525963"/>
          </a:xfrm>
        </p:spPr>
      </p:pic>
      <p:pic>
        <p:nvPicPr>
          <p:cNvPr id="6" name="Image 5" descr="Bismarck2.png"/>
          <p:cNvPicPr>
            <a:picLocks noChangeAspect="1"/>
          </p:cNvPicPr>
          <p:nvPr/>
        </p:nvPicPr>
        <p:blipFill>
          <a:blip r:embed="rId3"/>
          <a:stretch>
            <a:fillRect/>
          </a:stretch>
        </p:blipFill>
        <p:spPr>
          <a:xfrm>
            <a:off x="1171726" y="1600200"/>
            <a:ext cx="3237714" cy="4770439"/>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58762"/>
          </a:xfrm>
        </p:spPr>
        <p:txBody>
          <a:bodyPr>
            <a:normAutofit fontScale="90000"/>
          </a:bodyPr>
          <a:lstStyle/>
          <a:p>
            <a:r>
              <a:rPr lang="fr-FR" dirty="0" smtClean="0"/>
              <a:t>.</a:t>
            </a:r>
            <a:endParaRPr lang="fr-FR" dirty="0"/>
          </a:p>
        </p:txBody>
      </p:sp>
      <p:pic>
        <p:nvPicPr>
          <p:cNvPr id="4" name="Espace réservé du contenu 3" descr="Bismarck.Karik.png"/>
          <p:cNvPicPr>
            <a:picLocks noGrp="1" noChangeAspect="1"/>
          </p:cNvPicPr>
          <p:nvPr>
            <p:ph idx="1"/>
          </p:nvPr>
        </p:nvPicPr>
        <p:blipFill>
          <a:blip r:embed="rId2"/>
          <a:srcRect t="-4786" b="-4786"/>
          <a:stretch>
            <a:fillRect/>
          </a:stretch>
        </p:blipFill>
        <p:spPr>
          <a:xfrm>
            <a:off x="457200" y="914400"/>
            <a:ext cx="8229600" cy="5211763"/>
          </a:xfrm>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752600"/>
          </a:xfrm>
        </p:spPr>
        <p:txBody>
          <a:bodyPr>
            <a:normAutofit fontScale="90000"/>
          </a:bodyPr>
          <a:lstStyle/>
          <a:p>
            <a:r>
              <a:rPr lang="fr-FR" sz="4000" b="1" dirty="0" smtClean="0"/>
              <a:t/>
            </a:r>
            <a:br>
              <a:rPr lang="fr-FR" sz="4000" b="1" dirty="0" smtClean="0"/>
            </a:br>
            <a:r>
              <a:rPr lang="fr-FR" sz="4000" b="1" dirty="0" smtClean="0"/>
              <a:t>II. Caractères généraux de l'ordre constitutionnel</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fontScale="92500" lnSpcReduction="20000"/>
          </a:bodyPr>
          <a:lstStyle/>
          <a:p>
            <a:pPr marL="514350" indent="-514350">
              <a:buAutoNum type="arabicPeriod"/>
            </a:pPr>
            <a:r>
              <a:rPr lang="fr-FR" b="1" dirty="0" smtClean="0"/>
              <a:t>Constitution formelle : Loi fondamentale du 23 mai 1949</a:t>
            </a:r>
          </a:p>
          <a:p>
            <a:pPr marL="514350" indent="-514350">
              <a:buNone/>
            </a:pPr>
            <a:r>
              <a:rPr lang="fr-FR" dirty="0" smtClean="0"/>
              <a:t>- Adoption sous tutelle alliée (quel constituant ?)</a:t>
            </a:r>
          </a:p>
          <a:p>
            <a:pPr>
              <a:buNone/>
            </a:pPr>
            <a:r>
              <a:rPr lang="fr-FR" dirty="0" smtClean="0"/>
              <a:t>- Rigidité de type </a:t>
            </a:r>
            <a:r>
              <a:rPr lang="fr-FR" dirty="0" err="1" smtClean="0"/>
              <a:t>super-législative</a:t>
            </a:r>
            <a:r>
              <a:rPr lang="fr-FR" dirty="0" smtClean="0"/>
              <a:t> mais avec limites matérielles (art. 79 LF)</a:t>
            </a:r>
          </a:p>
          <a:p>
            <a:pPr>
              <a:buNone/>
            </a:pPr>
            <a:r>
              <a:rPr lang="fr-FR" dirty="0" smtClean="0"/>
              <a:t>- Valorisation des droits fondamentaux (art. 1-19 LF)</a:t>
            </a:r>
          </a:p>
          <a:p>
            <a:pPr>
              <a:buNone/>
            </a:pPr>
            <a:r>
              <a:rPr lang="fr-FR" dirty="0" smtClean="0"/>
              <a:t>- Fédéralisme renforcé (art. 20-37 LF)</a:t>
            </a:r>
          </a:p>
          <a:p>
            <a:pPr>
              <a:buFontTx/>
              <a:buChar char="-"/>
            </a:pPr>
            <a:r>
              <a:rPr lang="fr-FR" dirty="0" smtClean="0"/>
              <a:t>Régime </a:t>
            </a:r>
            <a:r>
              <a:rPr lang="fr-FR" dirty="0" err="1" smtClean="0"/>
              <a:t>ultra-représentatif</a:t>
            </a:r>
            <a:r>
              <a:rPr lang="fr-FR" dirty="0" smtClean="0"/>
              <a:t> (au niveau national)</a:t>
            </a:r>
          </a:p>
          <a:p>
            <a:pPr>
              <a:buFontTx/>
              <a:buChar char="-"/>
            </a:pPr>
            <a:r>
              <a:rPr lang="fr-FR" dirty="0" smtClean="0"/>
              <a:t>Parlementarisme rénové (art. 38-69 LF)</a:t>
            </a:r>
          </a:p>
          <a:p>
            <a:pPr>
              <a:buNone/>
            </a:pPr>
            <a:r>
              <a:rPr lang="fr-FR" dirty="0" smtClean="0"/>
              <a:t>- La démocratie militante (art. 21 LF) </a:t>
            </a:r>
            <a:endParaRPr lang="fr-FR" dirty="0"/>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Konrad Adenauer, Chancelier 1949-1963</a:t>
            </a:r>
            <a:endParaRPr lang="fr-FR" dirty="0"/>
          </a:p>
        </p:txBody>
      </p:sp>
      <p:pic>
        <p:nvPicPr>
          <p:cNvPr id="4" name="Espace réservé du contenu 3" descr="Adenauer.png"/>
          <p:cNvPicPr>
            <a:picLocks noGrp="1" noChangeAspect="1"/>
          </p:cNvPicPr>
          <p:nvPr>
            <p:ph idx="1"/>
          </p:nvPr>
        </p:nvPicPr>
        <p:blipFill>
          <a:blip r:embed="rId2"/>
          <a:srcRect l="-37373" r="-37373"/>
          <a:stretch>
            <a:fillRect/>
          </a:stretch>
        </p:blipFill>
        <p:spPr>
          <a:xfrm>
            <a:off x="-1295400" y="1417638"/>
            <a:ext cx="8229600" cy="4525963"/>
          </a:xfrm>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587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914400"/>
            <a:ext cx="8229600" cy="5211763"/>
          </a:xfrm>
        </p:spPr>
        <p:txBody>
          <a:bodyPr/>
          <a:lstStyle/>
          <a:p>
            <a:pPr>
              <a:buNone/>
            </a:pPr>
            <a:r>
              <a:rPr lang="fr-FR" b="1" dirty="0" smtClean="0"/>
              <a:t>2. Constitution matérielle</a:t>
            </a:r>
          </a:p>
          <a:p>
            <a:pPr>
              <a:buNone/>
            </a:pPr>
            <a:endParaRPr lang="fr-FR" dirty="0" smtClean="0"/>
          </a:p>
          <a:p>
            <a:pPr>
              <a:buNone/>
            </a:pPr>
            <a:r>
              <a:rPr lang="fr-FR" dirty="0" smtClean="0"/>
              <a:t>- Concrétisation normative textuelle (ex. loi sur la CCF 1951, Règlement du Bundestag 1950, Règlement intérieur du Gouvernement 1951)</a:t>
            </a:r>
          </a:p>
          <a:p>
            <a:pPr>
              <a:buNone/>
            </a:pPr>
            <a:r>
              <a:rPr lang="fr-FR" dirty="0" smtClean="0"/>
              <a:t>- Concrétisation institutionnelle : dans le sens du SPG clairement moniste (contra : Weimar)</a:t>
            </a:r>
          </a:p>
          <a:p>
            <a:pPr>
              <a:buNone/>
            </a:pPr>
            <a:r>
              <a:rPr lang="fr-FR" dirty="0" smtClean="0"/>
              <a:t>- Concrétisation jurisprudentielle (par la CCF)</a:t>
            </a:r>
            <a:endParaRPr lang="fr-FR" dirty="0"/>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30362"/>
          </a:xfrm>
        </p:spPr>
        <p:txBody>
          <a:bodyPr>
            <a:normAutofit fontScale="90000"/>
          </a:bodyPr>
          <a:lstStyle/>
          <a:p>
            <a:r>
              <a:rPr lang="fr-FR" sz="4000" b="1" dirty="0" smtClean="0"/>
              <a:t>III. L'articulation des pouvoirs et le système de gouvernement</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pPr>
              <a:buNone/>
            </a:pPr>
            <a:r>
              <a:rPr lang="fr-FR" b="1" dirty="0" smtClean="0"/>
              <a:t>1. Les organes</a:t>
            </a:r>
          </a:p>
          <a:p>
            <a:pPr>
              <a:buFontTx/>
              <a:buChar char="-"/>
            </a:pPr>
            <a:r>
              <a:rPr lang="fr-FR" dirty="0" smtClean="0"/>
              <a:t>Bundestag</a:t>
            </a:r>
          </a:p>
          <a:p>
            <a:pPr>
              <a:buFontTx/>
              <a:buChar char="-"/>
            </a:pPr>
            <a:endParaRPr lang="fr-FR" dirty="0" smtClean="0"/>
          </a:p>
          <a:p>
            <a:pPr>
              <a:buFontTx/>
              <a:buChar char="-"/>
            </a:pPr>
            <a:endParaRPr lang="fr-FR" dirty="0" smtClean="0"/>
          </a:p>
          <a:p>
            <a:pPr>
              <a:buNone/>
            </a:pPr>
            <a:r>
              <a:rPr lang="fr-FR" dirty="0" smtClean="0"/>
              <a:t>- Bundesrat</a:t>
            </a:r>
          </a:p>
          <a:p>
            <a:pPr>
              <a:buNone/>
            </a:pPr>
            <a:r>
              <a:rPr lang="fr-FR" dirty="0" smtClean="0"/>
              <a:t>- Président fédéral</a:t>
            </a:r>
          </a:p>
          <a:p>
            <a:pPr>
              <a:buNone/>
            </a:pPr>
            <a:r>
              <a:rPr lang="fr-FR" dirty="0" smtClean="0"/>
              <a:t>- Gouvernement et chancelier fédéral</a:t>
            </a:r>
          </a:p>
          <a:p>
            <a:endParaRPr lang="fr-FR" dirty="0"/>
          </a:p>
        </p:txBody>
      </p:sp>
      <p:pic>
        <p:nvPicPr>
          <p:cNvPr id="4" name="Image 3" descr="Reichstag.png"/>
          <p:cNvPicPr>
            <a:picLocks noChangeAspect="1"/>
          </p:cNvPicPr>
          <p:nvPr/>
        </p:nvPicPr>
        <p:blipFill>
          <a:blip r:embed="rId2"/>
          <a:stretch>
            <a:fillRect/>
          </a:stretch>
        </p:blipFill>
        <p:spPr>
          <a:xfrm>
            <a:off x="3116354" y="2054224"/>
            <a:ext cx="5148172" cy="2365376"/>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200" b="1" dirty="0" smtClean="0"/>
              <a:t>2. La rationalisation partielle du gouvernement parlementaire moniste </a:t>
            </a:r>
            <a:r>
              <a:rPr lang="fr-FR" sz="3200" b="1" dirty="0" err="1" smtClean="0"/>
              <a:t>quasi-pur</a:t>
            </a:r>
            <a:r>
              <a:rPr lang="fr-FR" sz="3200" b="1" dirty="0" smtClean="0"/>
              <a:t/>
            </a:r>
            <a:br>
              <a:rPr lang="fr-FR" sz="3200" b="1" dirty="0" smtClean="0"/>
            </a:br>
            <a:endParaRPr lang="fr-FR" sz="3200" b="1" dirty="0"/>
          </a:p>
        </p:txBody>
      </p:sp>
      <p:sp>
        <p:nvSpPr>
          <p:cNvPr id="3" name="Espace réservé du contenu 2"/>
          <p:cNvSpPr>
            <a:spLocks noGrp="1"/>
          </p:cNvSpPr>
          <p:nvPr>
            <p:ph idx="1"/>
          </p:nvPr>
        </p:nvSpPr>
        <p:spPr/>
        <p:txBody>
          <a:bodyPr>
            <a:normAutofit/>
          </a:bodyPr>
          <a:lstStyle/>
          <a:p>
            <a:pPr>
              <a:buNone/>
            </a:pPr>
            <a:r>
              <a:rPr lang="fr-FR" dirty="0" smtClean="0"/>
              <a:t>- Art. 64 (nomination) et 58 (contreseing sauf pour nomination et révocation)</a:t>
            </a:r>
          </a:p>
          <a:p>
            <a:pPr>
              <a:buNone/>
            </a:pPr>
            <a:r>
              <a:rPr lang="fr-FR" dirty="0" smtClean="0"/>
              <a:t>- Art. 63 : fonction élective</a:t>
            </a:r>
          </a:p>
          <a:p>
            <a:pPr>
              <a:buNone/>
            </a:pPr>
            <a:r>
              <a:rPr lang="fr-FR" dirty="0" smtClean="0"/>
              <a:t>- Art. 69, al. 2 : légitimation du chancelier</a:t>
            </a:r>
          </a:p>
          <a:p>
            <a:pPr>
              <a:buNone/>
            </a:pPr>
            <a:r>
              <a:rPr lang="fr-FR" dirty="0" smtClean="0"/>
              <a:t>- Art. 67 : censure constructive</a:t>
            </a:r>
          </a:p>
          <a:p>
            <a:pPr>
              <a:buNone/>
            </a:pPr>
            <a:r>
              <a:rPr lang="fr-FR" dirty="0" smtClean="0"/>
              <a:t>- Art. 68 : question de confiance/dissolution</a:t>
            </a:r>
          </a:p>
          <a:p>
            <a:pPr>
              <a:buNone/>
            </a:pPr>
            <a:r>
              <a:rPr lang="fr-FR" dirty="0" smtClean="0"/>
              <a:t>- Art. 65 (Lignes directrices) </a:t>
            </a:r>
            <a:endParaRPr lang="fr-FR" dirty="0"/>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3. Le système de partis</a:t>
            </a:r>
            <a:br>
              <a:rPr lang="fr-FR" dirty="0" smtClean="0"/>
            </a:br>
            <a:endParaRPr lang="fr-FR" dirty="0"/>
          </a:p>
        </p:txBody>
      </p:sp>
      <p:sp>
        <p:nvSpPr>
          <p:cNvPr id="3" name="Espace réservé du contenu 2"/>
          <p:cNvSpPr>
            <a:spLocks noGrp="1"/>
          </p:cNvSpPr>
          <p:nvPr>
            <p:ph idx="1"/>
          </p:nvPr>
        </p:nvSpPr>
        <p:spPr/>
        <p:txBody>
          <a:bodyPr/>
          <a:lstStyle/>
          <a:p>
            <a:pPr>
              <a:buNone/>
            </a:pPr>
            <a:r>
              <a:rPr lang="fr-FR" dirty="0" smtClean="0"/>
              <a:t>- Art. 21 LF</a:t>
            </a:r>
          </a:p>
          <a:p>
            <a:pPr>
              <a:buNone/>
            </a:pPr>
            <a:r>
              <a:rPr lang="fr-FR" dirty="0" smtClean="0"/>
              <a:t>- Mode de scrutin : proportionnelle personnalisée</a:t>
            </a:r>
          </a:p>
          <a:p>
            <a:pPr>
              <a:buNone/>
            </a:pPr>
            <a:r>
              <a:rPr lang="fr-FR" dirty="0" smtClean="0"/>
              <a:t>- Des coalitions construites</a:t>
            </a:r>
          </a:p>
          <a:p>
            <a:pPr>
              <a:buFontTx/>
              <a:buChar char="-"/>
            </a:pPr>
            <a:r>
              <a:rPr lang="fr-FR" dirty="0" smtClean="0"/>
              <a:t>La dispersion partisane récente</a:t>
            </a:r>
          </a:p>
          <a:p>
            <a:pPr>
              <a:buNone/>
            </a:pPr>
            <a:r>
              <a:rPr lang="fr-FR" dirty="0" smtClean="0"/>
              <a:t>&gt;Coalition « feu tricolore » (SPD, Verts, FDP)</a:t>
            </a:r>
          </a:p>
          <a:p>
            <a:pPr>
              <a:buNone/>
            </a:pPr>
            <a:r>
              <a:rPr lang="fr-FR" dirty="0" smtClean="0"/>
              <a:t>&gt;Chancelier Olaf </a:t>
            </a:r>
            <a:r>
              <a:rPr lang="fr-FR" dirty="0" err="1" smtClean="0"/>
              <a:t>Scholz</a:t>
            </a:r>
            <a:r>
              <a:rPr lang="fr-FR" dirty="0" smtClean="0"/>
              <a:t> (SPD)</a:t>
            </a:r>
          </a:p>
          <a:p>
            <a:endParaRPr lang="fr-FR" dirty="0"/>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chancelier</a:t>
            </a:r>
            <a:r>
              <a:rPr lang="fr-FR" dirty="0" smtClean="0"/>
              <a:t> </a:t>
            </a:r>
            <a:r>
              <a:rPr lang="fr-FR" dirty="0" smtClean="0"/>
              <a:t>Friedrich Mer</a:t>
            </a:r>
            <a:r>
              <a:rPr lang="fr-FR" dirty="0" smtClean="0"/>
              <a:t>z</a:t>
            </a:r>
            <a:endParaRPr lang="fr-FR" dirty="0"/>
          </a:p>
        </p:txBody>
      </p:sp>
      <p:pic>
        <p:nvPicPr>
          <p:cNvPr id="6" name="Espace réservé du contenu 5" descr="Merz.png"/>
          <p:cNvPicPr>
            <a:picLocks noGrp="1" noChangeAspect="1"/>
          </p:cNvPicPr>
          <p:nvPr>
            <p:ph idx="1"/>
          </p:nvPr>
        </p:nvPicPr>
        <p:blipFill>
          <a:blip r:embed="rId2"/>
          <a:srcRect l="-3115" r="-3115"/>
          <a:stretch>
            <a:fillRect/>
          </a:stretch>
        </p:blipFill>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554162"/>
          </a:xfrm>
        </p:spPr>
        <p:txBody>
          <a:bodyPr>
            <a:normAutofit fontScale="90000"/>
          </a:bodyPr>
          <a:lstStyle/>
          <a:p>
            <a:r>
              <a:rPr lang="fr-FR" sz="3600" dirty="0" smtClean="0"/>
              <a:t>4. La dynamique de fonctionnement du parlementarisme</a:t>
            </a:r>
            <a:br>
              <a:rPr lang="fr-FR" sz="3600" dirty="0" smtClean="0"/>
            </a:br>
            <a:endParaRPr lang="fr-FR" sz="3600" dirty="0"/>
          </a:p>
        </p:txBody>
      </p:sp>
      <p:sp>
        <p:nvSpPr>
          <p:cNvPr id="3" name="Espace réservé du contenu 2"/>
          <p:cNvSpPr>
            <a:spLocks noGrp="1"/>
          </p:cNvSpPr>
          <p:nvPr>
            <p:ph idx="1"/>
          </p:nvPr>
        </p:nvSpPr>
        <p:spPr>
          <a:xfrm>
            <a:off x="457200" y="1828800"/>
            <a:ext cx="8229600" cy="4297363"/>
          </a:xfrm>
        </p:spPr>
        <p:txBody>
          <a:bodyPr/>
          <a:lstStyle/>
          <a:p>
            <a:pPr>
              <a:buFontTx/>
              <a:buChar char="-"/>
            </a:pPr>
            <a:r>
              <a:rPr lang="fr-FR" dirty="0" smtClean="0"/>
              <a:t>La pratique résolument moniste : </a:t>
            </a:r>
          </a:p>
          <a:p>
            <a:pPr>
              <a:buFontTx/>
              <a:buChar char="-"/>
            </a:pPr>
            <a:r>
              <a:rPr lang="fr-FR" dirty="0" smtClean="0"/>
              <a:t>la "démocratie du chancelier" </a:t>
            </a:r>
          </a:p>
          <a:p>
            <a:pPr>
              <a:buNone/>
            </a:pPr>
            <a:r>
              <a:rPr lang="fr-FR" dirty="0" smtClean="0"/>
              <a:t>(</a:t>
            </a:r>
            <a:r>
              <a:rPr lang="fr-FR" i="1" dirty="0" err="1" smtClean="0"/>
              <a:t>Kanzlerdemokratie</a:t>
            </a:r>
            <a:r>
              <a:rPr lang="fr-FR" dirty="0" smtClean="0"/>
              <a:t>)</a:t>
            </a:r>
          </a:p>
          <a:p>
            <a:pPr>
              <a:buNone/>
            </a:pPr>
            <a:r>
              <a:rPr lang="fr-FR" dirty="0" smtClean="0"/>
              <a:t>- La démocratie de coalition</a:t>
            </a:r>
          </a:p>
          <a:p>
            <a:pPr>
              <a:buNone/>
            </a:pPr>
            <a:r>
              <a:rPr lang="fr-FR" dirty="0" smtClean="0"/>
              <a:t>- Gouvernement fort et Parlement fort</a:t>
            </a:r>
          </a:p>
          <a:p>
            <a:pPr>
              <a:buNone/>
            </a:pPr>
            <a:r>
              <a:rPr lang="fr-FR" dirty="0" smtClean="0"/>
              <a:t>- Le logique de concordance (de consensus) </a:t>
            </a:r>
            <a:endParaRPr lang="fr-FR" dirty="0"/>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62"/>
          </a:xfrm>
        </p:spPr>
        <p:txBody>
          <a:bodyPr>
            <a:normAutofit fontScale="90000"/>
          </a:bodyPr>
          <a:lstStyle/>
          <a:p>
            <a:r>
              <a:rPr lang="fr-FR" sz="3600" b="1" dirty="0" smtClean="0"/>
              <a:t>IV. La puissante régulation juridictionnelle</a:t>
            </a:r>
            <a:r>
              <a:rPr lang="fr-FR" sz="3600" dirty="0" smtClean="0"/>
              <a:t/>
            </a:r>
            <a:br>
              <a:rPr lang="fr-FR" sz="3600" dirty="0" smtClean="0"/>
            </a:br>
            <a:endParaRPr lang="fr-FR" sz="3600" dirty="0"/>
          </a:p>
        </p:txBody>
      </p:sp>
      <p:sp>
        <p:nvSpPr>
          <p:cNvPr id="3" name="Espace réservé du contenu 2"/>
          <p:cNvSpPr>
            <a:spLocks noGrp="1"/>
          </p:cNvSpPr>
          <p:nvPr>
            <p:ph idx="1"/>
          </p:nvPr>
        </p:nvSpPr>
        <p:spPr>
          <a:xfrm>
            <a:off x="457200" y="1143000"/>
            <a:ext cx="8229600" cy="4983163"/>
          </a:xfrm>
        </p:spPr>
        <p:txBody>
          <a:bodyPr>
            <a:normAutofit fontScale="77500" lnSpcReduction="20000"/>
          </a:bodyPr>
          <a:lstStyle/>
          <a:p>
            <a:pPr>
              <a:buNone/>
            </a:pPr>
            <a:r>
              <a:rPr lang="fr-FR" dirty="0" smtClean="0"/>
              <a:t> </a:t>
            </a:r>
          </a:p>
          <a:p>
            <a:pPr>
              <a:buNone/>
            </a:pPr>
            <a:r>
              <a:rPr lang="fr-FR" b="1" dirty="0" smtClean="0"/>
              <a:t>1.</a:t>
            </a:r>
            <a:r>
              <a:rPr lang="fr-FR" dirty="0" smtClean="0"/>
              <a:t> </a:t>
            </a:r>
            <a:r>
              <a:rPr lang="fr-FR" b="1" dirty="0" smtClean="0"/>
              <a:t>Présentation de la Cour constitutionnelle fédérale</a:t>
            </a:r>
          </a:p>
          <a:p>
            <a:pPr>
              <a:buNone/>
            </a:pPr>
            <a:r>
              <a:rPr lang="fr-FR" dirty="0" smtClean="0"/>
              <a:t>- Composition</a:t>
            </a:r>
          </a:p>
          <a:p>
            <a:pPr>
              <a:buNone/>
            </a:pPr>
            <a:r>
              <a:rPr lang="fr-FR" dirty="0" smtClean="0"/>
              <a:t>- Compétences</a:t>
            </a:r>
          </a:p>
          <a:p>
            <a:pPr>
              <a:buNone/>
            </a:pPr>
            <a:r>
              <a:rPr lang="fr-FR" dirty="0" smtClean="0"/>
              <a:t>  *Contrôle abstrait et concret des normes</a:t>
            </a:r>
          </a:p>
          <a:p>
            <a:pPr>
              <a:buNone/>
            </a:pPr>
            <a:r>
              <a:rPr lang="fr-FR" dirty="0" smtClean="0"/>
              <a:t>  *Le recours individuel</a:t>
            </a:r>
          </a:p>
          <a:p>
            <a:pPr>
              <a:buNone/>
            </a:pPr>
            <a:r>
              <a:rPr lang="fr-FR" dirty="0" smtClean="0"/>
              <a:t>  *Les litiges entre organes</a:t>
            </a:r>
          </a:p>
          <a:p>
            <a:pPr>
              <a:buNone/>
            </a:pPr>
            <a:r>
              <a:rPr lang="fr-FR" dirty="0" smtClean="0"/>
              <a:t>  *Autres (art. 21, 61,… LF)</a:t>
            </a:r>
          </a:p>
          <a:p>
            <a:pPr>
              <a:buNone/>
            </a:pPr>
            <a:r>
              <a:rPr lang="fr-FR" dirty="0" smtClean="0"/>
              <a:t> </a:t>
            </a:r>
          </a:p>
          <a:p>
            <a:pPr>
              <a:buNone/>
            </a:pPr>
            <a:r>
              <a:rPr lang="fr-FR" b="1" dirty="0" smtClean="0"/>
              <a:t>2. Une jurisprudence très constructive</a:t>
            </a:r>
          </a:p>
          <a:p>
            <a:pPr>
              <a:buNone/>
            </a:pPr>
            <a:r>
              <a:rPr lang="fr-FR" dirty="0" smtClean="0"/>
              <a:t>  - La portée immense des droits fondamentaux</a:t>
            </a:r>
          </a:p>
          <a:p>
            <a:pPr>
              <a:buNone/>
            </a:pPr>
            <a:r>
              <a:rPr lang="fr-FR" dirty="0" smtClean="0"/>
              <a:t>  - Le rôle dissuasif mais limité concernant le système de gouvernement</a:t>
            </a:r>
          </a:p>
          <a:p>
            <a:endParaRPr lang="fr-FR" dirty="0"/>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Leçon n°12 : Questions autour de la démocratie constitutionnelle</a:t>
            </a:r>
            <a:endParaRPr lang="fr-FR" dirty="0"/>
          </a:p>
        </p:txBody>
      </p:sp>
      <p:sp>
        <p:nvSpPr>
          <p:cNvPr id="3" name="Espace réservé du contenu 2"/>
          <p:cNvSpPr>
            <a:spLocks noGrp="1"/>
          </p:cNvSpPr>
          <p:nvPr>
            <p:ph idx="1"/>
          </p:nvPr>
        </p:nvSpPr>
        <p:spPr>
          <a:xfrm>
            <a:off x="457200" y="1981200"/>
            <a:ext cx="8229600" cy="4144963"/>
          </a:xfrm>
        </p:spPr>
        <p:txBody>
          <a:bodyPr/>
          <a:lstStyle/>
          <a:p>
            <a:pPr>
              <a:buNone/>
            </a:pPr>
            <a:r>
              <a:rPr lang="fr-FR" dirty="0" smtClean="0"/>
              <a:t> </a:t>
            </a:r>
            <a:r>
              <a:rPr lang="fr-FR" b="1" dirty="0" smtClean="0"/>
              <a:t>I. Eléments complémentaires sur le gouvernement représentatif</a:t>
            </a:r>
            <a:r>
              <a:rPr lang="fr-FR" dirty="0" smtClean="0"/>
              <a:t> </a:t>
            </a:r>
          </a:p>
          <a:p>
            <a:pPr>
              <a:buNone/>
            </a:pPr>
            <a:r>
              <a:rPr lang="fr-FR" dirty="0" smtClean="0"/>
              <a:t>- La question du suffrage</a:t>
            </a:r>
          </a:p>
          <a:p>
            <a:pPr>
              <a:buFontTx/>
              <a:buChar char="-"/>
            </a:pPr>
            <a:r>
              <a:rPr lang="fr-FR" dirty="0" smtClean="0"/>
              <a:t>Les techniques d'expression : les modes de scrutin </a:t>
            </a:r>
          </a:p>
          <a:p>
            <a:pPr>
              <a:buFontTx/>
              <a:buChar char="-"/>
            </a:pPr>
            <a:r>
              <a:rPr lang="fr-FR" dirty="0" smtClean="0"/>
              <a:t>Des nouveaux acteurs du gouvernement représentatif : les partis politiques </a:t>
            </a:r>
          </a:p>
          <a:p>
            <a:pPr>
              <a:buNone/>
            </a:pPr>
            <a:endParaRPr lang="fr-FR" dirty="0" smtClean="0"/>
          </a:p>
          <a:p>
            <a:pPr>
              <a:buFontTx/>
              <a:buChar char="-"/>
            </a:pPr>
            <a:endParaRPr lang="fr-FR" dirty="0" smtClean="0"/>
          </a:p>
          <a:p>
            <a:pPr>
              <a:buFontTx/>
              <a:buChar char="-"/>
            </a:pPr>
            <a:endParaRPr lang="fr-FR" dirty="0"/>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30362"/>
          </a:xfrm>
        </p:spPr>
        <p:txBody>
          <a:bodyPr>
            <a:normAutofit/>
          </a:bodyPr>
          <a:lstStyle/>
          <a:p>
            <a:r>
              <a:rPr lang="fr-FR" sz="3200" b="1" dirty="0" smtClean="0"/>
              <a:t>II. Combinaison des votations populaires directes avec le gouvernement représentatif </a:t>
            </a:r>
            <a:r>
              <a:rPr lang="fr-FR" sz="3200" dirty="0" smtClean="0"/>
              <a:t/>
            </a:r>
            <a:br>
              <a:rPr lang="fr-FR" sz="3200" dirty="0" smtClean="0"/>
            </a:br>
            <a:endParaRPr lang="fr-FR" sz="3200" dirty="0"/>
          </a:p>
        </p:txBody>
      </p:sp>
      <p:sp>
        <p:nvSpPr>
          <p:cNvPr id="3" name="Espace réservé du contenu 2"/>
          <p:cNvSpPr>
            <a:spLocks noGrp="1"/>
          </p:cNvSpPr>
          <p:nvPr>
            <p:ph idx="1"/>
          </p:nvPr>
        </p:nvSpPr>
        <p:spPr>
          <a:xfrm>
            <a:off x="457200" y="1905000"/>
            <a:ext cx="8229600" cy="4221163"/>
          </a:xfrm>
        </p:spPr>
        <p:txBody>
          <a:bodyPr/>
          <a:lstStyle/>
          <a:p>
            <a:pPr>
              <a:buNone/>
            </a:pPr>
            <a:endParaRPr lang="fr-FR" dirty="0" smtClean="0"/>
          </a:p>
          <a:p>
            <a:pPr>
              <a:buNone/>
            </a:pPr>
            <a:r>
              <a:rPr lang="fr-FR" b="1" dirty="0" smtClean="0"/>
              <a:t>1. Différents instruments</a:t>
            </a:r>
            <a:endParaRPr lang="fr-FR" dirty="0" smtClean="0"/>
          </a:p>
          <a:p>
            <a:pPr>
              <a:buNone/>
            </a:pPr>
            <a:r>
              <a:rPr lang="fr-FR" dirty="0" smtClean="0"/>
              <a:t> - Initiative populaire (</a:t>
            </a:r>
            <a:r>
              <a:rPr lang="fr-FR" dirty="0" err="1" smtClean="0"/>
              <a:t>propositive</a:t>
            </a:r>
            <a:r>
              <a:rPr lang="fr-FR" dirty="0" smtClean="0"/>
              <a:t> ou décisionnelle)</a:t>
            </a:r>
          </a:p>
          <a:p>
            <a:pPr>
              <a:buFontTx/>
              <a:buChar char="-"/>
            </a:pPr>
            <a:r>
              <a:rPr lang="fr-FR" dirty="0" smtClean="0"/>
              <a:t>Référendum </a:t>
            </a:r>
          </a:p>
          <a:p>
            <a:pPr>
              <a:buFontTx/>
              <a:buChar char="-"/>
            </a:pPr>
            <a:endParaRPr lang="fr-FR" dirty="0" smtClean="0"/>
          </a:p>
          <a:p>
            <a:pPr>
              <a:buNone/>
            </a:pPr>
            <a:r>
              <a:rPr lang="fr-FR" b="1" dirty="0" smtClean="0"/>
              <a:t>2. Aspects problématiques</a:t>
            </a:r>
            <a:r>
              <a:rPr lang="fr-FR" dirty="0" smtClean="0"/>
              <a:t> </a:t>
            </a:r>
            <a:endParaRPr lang="fr-FR" dirty="0"/>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630362"/>
          </a:xfrm>
        </p:spPr>
        <p:txBody>
          <a:bodyPr>
            <a:normAutofit/>
          </a:bodyPr>
          <a:lstStyle/>
          <a:p>
            <a:r>
              <a:rPr lang="fr-FR" sz="3200" b="1" dirty="0" smtClean="0"/>
              <a:t>III. Etat de droit contre Démocratie ?  Etat des juges ?</a:t>
            </a:r>
            <a:r>
              <a:rPr lang="fr-FR" sz="3200" dirty="0" smtClean="0"/>
              <a:t/>
            </a:r>
            <a:br>
              <a:rPr lang="fr-FR" sz="3200" dirty="0" smtClean="0"/>
            </a:br>
            <a:endParaRPr lang="fr-FR" sz="3200" dirty="0"/>
          </a:p>
        </p:txBody>
      </p:sp>
      <p:sp>
        <p:nvSpPr>
          <p:cNvPr id="3" name="Espace réservé du contenu 2"/>
          <p:cNvSpPr>
            <a:spLocks noGrp="1"/>
          </p:cNvSpPr>
          <p:nvPr>
            <p:ph idx="1"/>
          </p:nvPr>
        </p:nvSpPr>
        <p:spPr>
          <a:xfrm>
            <a:off x="457200" y="2057400"/>
            <a:ext cx="8229600" cy="4068763"/>
          </a:xfrm>
        </p:spPr>
        <p:txBody>
          <a:bodyPr>
            <a:normAutofit fontScale="92500" lnSpcReduction="10000"/>
          </a:bodyPr>
          <a:lstStyle/>
          <a:p>
            <a:pPr>
              <a:buFontTx/>
              <a:buChar char="-"/>
            </a:pPr>
            <a:r>
              <a:rPr lang="fr-FR" dirty="0" smtClean="0"/>
              <a:t>Juridictionnalisation du droit constitutionnel</a:t>
            </a:r>
          </a:p>
          <a:p>
            <a:pPr>
              <a:buFontTx/>
              <a:buChar char="-"/>
            </a:pPr>
            <a:r>
              <a:rPr lang="fr-FR" dirty="0" smtClean="0"/>
              <a:t>Le slogan du "gouvernement des juges" (Edouard Lambert, 1921) </a:t>
            </a:r>
          </a:p>
          <a:p>
            <a:pPr>
              <a:buFontTx/>
              <a:buChar char="-"/>
            </a:pPr>
            <a:r>
              <a:rPr lang="fr-FR" dirty="0" smtClean="0"/>
              <a:t>« Constitution vivante » : le paradoxe du constitutionnalisme moderne</a:t>
            </a:r>
          </a:p>
          <a:p>
            <a:pPr>
              <a:buNone/>
            </a:pPr>
            <a:r>
              <a:rPr lang="fr-FR" dirty="0" smtClean="0"/>
              <a:t>		*Efficacité au prix de la stabilité ?</a:t>
            </a:r>
          </a:p>
          <a:p>
            <a:pPr>
              <a:buNone/>
            </a:pPr>
            <a:r>
              <a:rPr lang="fr-FR" dirty="0" smtClean="0"/>
              <a:t>		*Obéir aux morts ou aux vivants ?</a:t>
            </a:r>
          </a:p>
          <a:p>
            <a:pPr>
              <a:buFontTx/>
              <a:buChar char="-"/>
            </a:pPr>
            <a:r>
              <a:rPr lang="fr-FR" dirty="0" smtClean="0"/>
              <a:t>- </a:t>
            </a:r>
            <a:r>
              <a:rPr lang="fr-FR" i="1" dirty="0" err="1" smtClean="0"/>
              <a:t>Auctoritas</a:t>
            </a:r>
            <a:r>
              <a:rPr lang="fr-FR" i="1" dirty="0" smtClean="0"/>
              <a:t>, non </a:t>
            </a:r>
            <a:r>
              <a:rPr lang="fr-FR" i="1" dirty="0" err="1" smtClean="0"/>
              <a:t>veritas</a:t>
            </a:r>
            <a:r>
              <a:rPr lang="fr-FR" i="1" dirty="0" smtClean="0"/>
              <a:t> </a:t>
            </a:r>
            <a:r>
              <a:rPr lang="fr-FR" i="1" dirty="0" err="1" smtClean="0"/>
              <a:t>facit</a:t>
            </a:r>
            <a:r>
              <a:rPr lang="fr-FR" i="1" dirty="0" smtClean="0"/>
              <a:t> jus</a:t>
            </a:r>
            <a:r>
              <a:rPr lang="fr-FR" dirty="0" smtClean="0"/>
              <a:t> (Hobbes)</a:t>
            </a:r>
          </a:p>
          <a:p>
            <a:pPr>
              <a:buFontTx/>
              <a:buChar char="-"/>
            </a:pPr>
            <a:endParaRPr lang="fr-FR" dirty="0" smtClean="0"/>
          </a:p>
          <a:p>
            <a:pPr>
              <a:buFontTx/>
              <a:buChar char="-"/>
            </a:pPr>
            <a:endParaRPr lang="fr-FR" dirty="0" smtClean="0"/>
          </a:p>
          <a:p>
            <a:endParaRPr lang="fr-FR" dirty="0"/>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Correction du galop d’essai</a:t>
            </a:r>
            <a:br>
              <a:rPr lang="fr-FR" dirty="0" smtClean="0"/>
            </a:br>
            <a:r>
              <a:rPr lang="fr-FR" dirty="0" smtClean="0"/>
              <a:t>(novembre 2023)</a:t>
            </a:r>
            <a:endParaRPr lang="fr-FR" dirty="0"/>
          </a:p>
        </p:txBody>
      </p:sp>
      <p:sp>
        <p:nvSpPr>
          <p:cNvPr id="3" name="Espace réservé du contenu 2"/>
          <p:cNvSpPr>
            <a:spLocks noGrp="1"/>
          </p:cNvSpPr>
          <p:nvPr>
            <p:ph idx="1"/>
          </p:nvPr>
        </p:nvSpPr>
        <p:spPr/>
        <p:txBody>
          <a:bodyPr/>
          <a:lstStyle/>
          <a:p>
            <a:r>
              <a:rPr lang="fr-FR" b="1" dirty="0" smtClean="0"/>
              <a:t>Dissertation : </a:t>
            </a:r>
            <a:endParaRPr lang="fr-FR" dirty="0" smtClean="0"/>
          </a:p>
          <a:p>
            <a:pPr>
              <a:buNone/>
            </a:pPr>
            <a:r>
              <a:rPr lang="fr-FR" b="1" dirty="0" smtClean="0"/>
              <a:t> </a:t>
            </a:r>
            <a:endParaRPr lang="fr-FR" dirty="0" smtClean="0"/>
          </a:p>
          <a:p>
            <a:pPr>
              <a:buNone/>
            </a:pPr>
            <a:r>
              <a:rPr lang="fr-FR" i="1" dirty="0" smtClean="0"/>
              <a:t> Le parlementarisme absolu (Carré de Malberg) découlait-il nécessairement </a:t>
            </a:r>
            <a:r>
              <a:rPr lang="fr-FR" i="1" smtClean="0"/>
              <a:t>du texte des </a:t>
            </a:r>
            <a:r>
              <a:rPr lang="fr-FR" i="1" dirty="0" smtClean="0"/>
              <a:t>Lois constitutionnelles de 1875 ?</a:t>
            </a:r>
          </a:p>
          <a:p>
            <a:endParaRPr lang="fr-FR" dirty="0"/>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73162"/>
          </a:xfrm>
        </p:spPr>
        <p:txBody>
          <a:bodyPr>
            <a:noAutofit/>
          </a:bodyPr>
          <a:lstStyle/>
          <a:p>
            <a:r>
              <a:rPr lang="fr-FR" sz="2800" u="sng" dirty="0" smtClean="0"/>
              <a:t>Commentaire :</a:t>
            </a:r>
            <a:r>
              <a:rPr lang="fr-FR" sz="2800" dirty="0" smtClean="0"/>
              <a:t>  discours de Mounier, Assemblée nationale constituante, 4 septembre 1789 </a:t>
            </a:r>
            <a:endParaRPr lang="fr-FR" sz="2800" dirty="0"/>
          </a:p>
        </p:txBody>
      </p:sp>
      <p:sp>
        <p:nvSpPr>
          <p:cNvPr id="3" name="Espace réservé du contenu 2"/>
          <p:cNvSpPr>
            <a:spLocks noGrp="1"/>
          </p:cNvSpPr>
          <p:nvPr>
            <p:ph idx="1"/>
          </p:nvPr>
        </p:nvSpPr>
        <p:spPr>
          <a:xfrm>
            <a:off x="457200" y="1447800"/>
            <a:ext cx="8229600" cy="5973763"/>
          </a:xfrm>
        </p:spPr>
        <p:txBody>
          <a:bodyPr>
            <a:normAutofit/>
          </a:bodyPr>
          <a:lstStyle/>
          <a:p>
            <a:r>
              <a:rPr lang="fr-FR" sz="2595" dirty="0" smtClean="0"/>
              <a:t>" (...) Mais comment garantir à son tour le pouvoir exécutif des entreprises des représentants ? Sans doute, si les représentants parvenaient dans la suite à s'emparer des prérogatives du trône, le peuple, malgré la liberté des élections, gémirait sous le poids de la tyrannie. Quelle que soit la sagesse de ceux qui gouvernent, quand ils peuvent tout impunément, quand ils ne sont pas asservis à des règles précises, leurs passions les égarent, et l'amour du bien public devient la source des erreurs les plus funestes. (....)</a:t>
            </a:r>
          </a:p>
          <a:p>
            <a:r>
              <a:rPr lang="fr-FR" sz="2595" dirty="0" smtClean="0"/>
              <a:t>Il faut donc examiner, avec l'attention la plus sévère, par quels moyens on pourrait garantir le pouvoir exécutif de toutes les entreprises du pouvoir législatif.</a:t>
            </a:r>
          </a:p>
          <a:p>
            <a:endParaRPr lang="fr-FR" dirty="0"/>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349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914400"/>
            <a:ext cx="8229600" cy="5211763"/>
          </a:xfrm>
        </p:spPr>
        <p:txBody>
          <a:bodyPr>
            <a:normAutofit/>
          </a:bodyPr>
          <a:lstStyle/>
          <a:p>
            <a:r>
              <a:rPr lang="fr-FR" sz="2400" dirty="0" smtClean="0"/>
              <a:t>Le moyen qui se présente le plus naturellement est celui de rendre le roi portion intégrante du corps législatif, et d'exiger que les décisions des représentants, pour devenir les lois, soient revêtues de la sanction royale. Ainsi, pour que les différents pouvoirs restent à jamais divisés, il ne faut pas les séparer entièrement. </a:t>
            </a:r>
          </a:p>
          <a:p>
            <a:r>
              <a:rPr lang="fr-FR" sz="2400" dirty="0" smtClean="0"/>
              <a:t>Le pouvoir de faire la loi doit être, et il est en effet supérieur au pouvoir qui l'exécute. Si le roi n'était pas une portion du corps législatif, si l'on pouvait faire des lois sans son consentement, il (...) serait soumis au corps législatif qui, par des lois, acquerrait la faculté de lui dicter des ordres absolus, et d'anéantir successivement toutes ses prérogatives. </a:t>
            </a:r>
            <a:endParaRPr lang="fr-FR" sz="2400" dirty="0"/>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349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838200"/>
            <a:ext cx="8229600" cy="5287963"/>
          </a:xfrm>
        </p:spPr>
        <p:txBody>
          <a:bodyPr>
            <a:normAutofit fontScale="92500" lnSpcReduction="10000"/>
          </a:bodyPr>
          <a:lstStyle/>
          <a:p>
            <a:r>
              <a:rPr lang="fr-FR" dirty="0" smtClean="0"/>
              <a:t>Vainement l'autorité du monarque serait protégée par la constitution. Les membres du corps législatif, juges suprêmes et uniques interprètes des devoirs qu'ils auraient à remplir, n'éprouveraient aucun obstacle pour franchir les limites qui leur auraient été tracées. </a:t>
            </a:r>
          </a:p>
          <a:p>
            <a:r>
              <a:rPr lang="fr-FR" dirty="0" smtClean="0"/>
              <a:t>Il faut donc, pour le maintien de l'autorité du roi, qu'aucune loi n'existe sans la sanction royale : et l'on ne peut pas dire que ce soit une réunion des pouvoirs législatif et exécutif. Ces pouvoirs seraient toujours distincts et divisés, puisqu'il n'aurait pas la faculté de faire des lois (...). </a:t>
            </a:r>
            <a:endParaRPr lang="fr-FR" dirty="0"/>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349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838200"/>
            <a:ext cx="8229600" cy="5287963"/>
          </a:xfrm>
        </p:spPr>
        <p:txBody>
          <a:bodyPr/>
          <a:lstStyle/>
          <a:p>
            <a:r>
              <a:rPr lang="fr-FR" dirty="0" smtClean="0"/>
              <a:t>Le veto suspensif dégraderait le trône (...). Dans aucun Etat monarchique, le roi n'a cessé d'être une portion intégrante du corps législatif (...). Consultez les annales de la Suède et de la Pologne. Le droit d'accorder ou de refuser la sanction royale n'a point de danger pour la liberté du peuple ; il en est au contraire le plus ferme rempart." </a:t>
            </a:r>
            <a:endParaRPr lang="fr-FR" dirty="0"/>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09600"/>
            <a:ext cx="8229600" cy="1524000"/>
          </a:xfrm>
        </p:spPr>
        <p:txBody>
          <a:bodyPr>
            <a:normAutofit fontScale="90000"/>
          </a:bodyPr>
          <a:lstStyle/>
          <a:p>
            <a:r>
              <a:rPr lang="fr-FR" dirty="0" smtClean="0"/>
              <a:t/>
            </a:r>
            <a:br>
              <a:rPr lang="fr-FR" dirty="0" smtClean="0"/>
            </a:br>
            <a:r>
              <a:rPr lang="fr-FR" sz="3556" b="1" dirty="0" smtClean="0"/>
              <a:t>Commentaire : Boris </a:t>
            </a:r>
            <a:r>
              <a:rPr lang="fr-FR" sz="3556" b="1" dirty="0" err="1" smtClean="0"/>
              <a:t>Mirkine-Guetzévitch</a:t>
            </a:r>
            <a:r>
              <a:rPr lang="fr-FR" sz="3556" b="1" dirty="0" smtClean="0"/>
              <a:t>, </a:t>
            </a:r>
            <a:r>
              <a:rPr lang="fr-FR" sz="3556" b="1" i="1" dirty="0" smtClean="0"/>
              <a:t>Le régime parlementaire…</a:t>
            </a:r>
            <a:r>
              <a:rPr lang="fr-FR" sz="3556" b="1" dirty="0" smtClean="0"/>
              <a:t>(1937)</a:t>
            </a:r>
            <a:r>
              <a:rPr lang="fr-FR" dirty="0" smtClean="0"/>
              <a:t/>
            </a:r>
            <a:br>
              <a:rPr lang="fr-FR" dirty="0" smtClean="0"/>
            </a:br>
            <a:r>
              <a:rPr lang="fr-FR" b="1" dirty="0" smtClean="0"/>
              <a:t> </a:t>
            </a:r>
            <a:r>
              <a:rPr lang="fr-FR" dirty="0" smtClean="0"/>
              <a:t/>
            </a:r>
            <a:br>
              <a:rPr lang="fr-FR" dirty="0" smtClean="0"/>
            </a:br>
            <a:endParaRPr lang="fr-FR" sz="3111" dirty="0"/>
          </a:p>
        </p:txBody>
      </p:sp>
      <p:sp>
        <p:nvSpPr>
          <p:cNvPr id="3" name="Espace réservé du contenu 2"/>
          <p:cNvSpPr>
            <a:spLocks noGrp="1"/>
          </p:cNvSpPr>
          <p:nvPr>
            <p:ph idx="1"/>
          </p:nvPr>
        </p:nvSpPr>
        <p:spPr>
          <a:xfrm>
            <a:off x="457200" y="2133600"/>
            <a:ext cx="8229600" cy="3992563"/>
          </a:xfrm>
        </p:spPr>
        <p:txBody>
          <a:bodyPr>
            <a:normAutofit fontScale="85000" lnSpcReduction="10000"/>
          </a:bodyPr>
          <a:lstStyle/>
          <a:p>
            <a:pPr algn="just">
              <a:buNone/>
            </a:pPr>
            <a:r>
              <a:rPr lang="fr-FR" dirty="0" smtClean="0"/>
              <a:t>« Les auteurs des nouvelles Constitutions ont voulu rationaliser la procédure de nomination du ministère ; ils ont voulu aboutir à la mécanisation de la formation de l'exécutif. En effet, le sens réel du parlementarisme moderne consiste dans le pouvoir de la majorité parlementaire. Le sens politique n'est pas dans la responsabilité des ministres devant la majorité du parlement, mais dans le fait que cette majorité reçoit le pouvoir, que cette majorité a le droit de choisir "son" ministère responsable devant elle. (...) </a:t>
            </a:r>
            <a:endParaRPr lang="fr-FR" dirty="0"/>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58762"/>
          </a:xfrm>
        </p:spPr>
        <p:txBody>
          <a:bodyPr>
            <a:normAutofit fontScale="90000"/>
          </a:bodyPr>
          <a:lstStyle/>
          <a:p>
            <a:r>
              <a:rPr lang="fr-FR" dirty="0" smtClean="0"/>
              <a:t>.</a:t>
            </a:r>
            <a:endParaRPr lang="fr-FR" dirty="0"/>
          </a:p>
        </p:txBody>
      </p:sp>
      <p:sp>
        <p:nvSpPr>
          <p:cNvPr id="3" name="Espace réservé du contenu 2"/>
          <p:cNvSpPr>
            <a:spLocks noGrp="1"/>
          </p:cNvSpPr>
          <p:nvPr>
            <p:ph idx="1"/>
          </p:nvPr>
        </p:nvSpPr>
        <p:spPr>
          <a:xfrm>
            <a:off x="457200" y="838200"/>
            <a:ext cx="8229600" cy="5287963"/>
          </a:xfrm>
        </p:spPr>
        <p:txBody>
          <a:bodyPr>
            <a:normAutofit fontScale="70000" lnSpcReduction="20000"/>
          </a:bodyPr>
          <a:lstStyle/>
          <a:p>
            <a:pPr algn="just">
              <a:buNone/>
            </a:pPr>
            <a:r>
              <a:rPr lang="fr-FR" dirty="0" smtClean="0"/>
              <a:t>Cette nouvelle forme du régime parlementaire "rationalisé" a trouvé dans la littérature juridique une critique assez sévère. Notons, par exemple, les critiques de M. </a:t>
            </a:r>
            <a:r>
              <a:rPr lang="fr-FR" dirty="0" err="1" smtClean="0"/>
              <a:t>Redslob</a:t>
            </a:r>
            <a:r>
              <a:rPr lang="fr-FR" dirty="0" smtClean="0"/>
              <a:t>, qui reproche à la procédure d'élection directe du ministère par le parlement de ne pas être conforme à la théorie du régime parlementaire. L'auteur divise les régimes parlementaires en deux groupes : les régimes authentiques et les régimes inauthentiques. Les premiers sont ceux qui sont basés sur l'équilibre entre le chef de l'Etat et le parlement. Mais ce que M. </a:t>
            </a:r>
            <a:r>
              <a:rPr lang="fr-FR" dirty="0" err="1" smtClean="0"/>
              <a:t>Redslob</a:t>
            </a:r>
            <a:r>
              <a:rPr lang="fr-FR" dirty="0" smtClean="0"/>
              <a:t> appelle le parlementarisme "authentique", c'est tout simplement la description du régime parlementaire du commencement du XIX</a:t>
            </a:r>
            <a:r>
              <a:rPr lang="fr-FR" baseline="30000" dirty="0" smtClean="0"/>
              <a:t>e</a:t>
            </a:r>
            <a:r>
              <a:rPr lang="fr-FR" dirty="0" smtClean="0"/>
              <a:t> siècle, où ce régime établissait un certain équilibre entre le parlement et le roi dynastique. A notre époque, le problème de cette équilibre et de cette "authenticité" ne se pose pas, vu que les origines du pouvoir exécutif et du pouvoir législatif sont les mêmes, que le chef de l'Etat est issu des élections populaires, soit directement, soit indirectement. (...) </a:t>
            </a:r>
          </a:p>
          <a:p>
            <a:pPr algn="just">
              <a:buNone/>
            </a:pPr>
            <a:r>
              <a:rPr lang="fr-FR" dirty="0" smtClean="0"/>
              <a:t>Il n'y a pas de régimes parlementaires "authentiques" ; il y a des régimes parlementaires qui fonctionnent et d'autres qui ne fonctionnement pas, c'est la seule distinction réaliste possible. » </a:t>
            </a:r>
            <a:endParaRPr lang="fr-FR" dirty="0"/>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4287</TotalTime>
  <Words>8012</Words>
  <Application>Microsoft Macintosh PowerPoint</Application>
  <PresentationFormat>Présentation à l'écran (4:3)</PresentationFormat>
  <Paragraphs>814</Paragraphs>
  <Slides>137</Slides>
  <Notes>1</Notes>
  <HiddenSlides>0</HiddenSlides>
  <MMClips>0</MMClips>
  <ScaleCrop>false</ScaleCrop>
  <HeadingPairs>
    <vt:vector size="4" baseType="variant">
      <vt:variant>
        <vt:lpstr>Modèle de conception</vt:lpstr>
      </vt:variant>
      <vt:variant>
        <vt:i4>1</vt:i4>
      </vt:variant>
      <vt:variant>
        <vt:lpstr>Titres des diapositives</vt:lpstr>
      </vt:variant>
      <vt:variant>
        <vt:i4>137</vt:i4>
      </vt:variant>
    </vt:vector>
  </HeadingPairs>
  <TitlesOfParts>
    <vt:vector size="138" baseType="lpstr">
      <vt:lpstr>Thème Office</vt:lpstr>
      <vt:lpstr>Droit constitutionnel 1 Cours du professeur Armel Le Divellec</vt:lpstr>
      <vt:lpstr>Cours en video</vt:lpstr>
      <vt:lpstr>Bibliographie générale</vt:lpstr>
      <vt:lpstr>Premières lectures conseillées</vt:lpstr>
      <vt:lpstr>Recueil de textes constitutionnels</vt:lpstr>
      <vt:lpstr>Manuels</vt:lpstr>
      <vt:lpstr>Plan du cours (Aperçu)</vt:lpstr>
      <vt:lpstr>Introduction générale au droit constitutionnel</vt:lpstr>
      <vt:lpstr> </vt:lpstr>
      <vt:lpstr>Droit / Constitution</vt:lpstr>
      <vt:lpstr>1. Le droit constitutionnel, l’une des branches du droit public </vt:lpstr>
      <vt:lpstr>2. Un droit politique </vt:lpstr>
      <vt:lpstr>Droit politique</vt:lpstr>
      <vt:lpstr>3. Un ensemble d’institutions et de règles d’encadrement </vt:lpstr>
      <vt:lpstr>4. Légalité et légitimité</vt:lpstr>
      <vt:lpstr>Diapositive 16</vt:lpstr>
      <vt:lpstr>Leçon n°2 : Le pouvoir politique, le droit, l’Etat</vt:lpstr>
      <vt:lpstr>B. La médiation par les institutions politiques </vt:lpstr>
      <vt:lpstr>C. Les règles de droit </vt:lpstr>
      <vt:lpstr>Leçon n°2</vt:lpstr>
      <vt:lpstr>*</vt:lpstr>
      <vt:lpstr>B. La structuration du corps politique : de l’Etat unitaire aux formes composées</vt:lpstr>
      <vt:lpstr>Diapositive 23</vt:lpstr>
      <vt:lpstr>Leçons n°3-4 : Le constitutionnalisme libéral</vt:lpstr>
      <vt:lpstr> § 1. La distinction des pouvoirs et leur articulation </vt:lpstr>
      <vt:lpstr>Distinction et articulation des pouvoirs</vt:lpstr>
      <vt:lpstr>C. L’articulation des pouvoirs</vt:lpstr>
      <vt:lpstr>Révolutions anglaises (1641 / 1688)</vt:lpstr>
      <vt:lpstr>Guillaume et Marie prêtant serment sur le Bill of Rights (13 fév. 1689)</vt:lpstr>
      <vt:lpstr>La balance des pouvoirs à l’anglaise</vt:lpstr>
      <vt:lpstr>La balance des pouvoirs à l’anglaise</vt:lpstr>
      <vt:lpstr>..</vt:lpstr>
      <vt:lpstr>La balance des pouvoirs à l’anglaise</vt:lpstr>
      <vt:lpstr>2. Les théorisations à partir du modèle anglais (entre art politique et technique juridique) </vt:lpstr>
      <vt:lpstr>Locke</vt:lpstr>
      <vt:lpstr>b) Montesquieu, De l’esprit des lois (1748)</vt:lpstr>
      <vt:lpstr>Montesquieu</vt:lpstr>
      <vt:lpstr>Montesquieu</vt:lpstr>
      <vt:lpstr>3. La transposition nord-américaine (1776-1787)</vt:lpstr>
      <vt:lpstr>§ 2. La garantie des droits individuels</vt:lpstr>
      <vt:lpstr>*</vt:lpstr>
      <vt:lpstr>- Les textes reconnaissant les droits :</vt:lpstr>
      <vt:lpstr>Diapositive 43</vt:lpstr>
      <vt:lpstr>3 phases de consécration des DDH</vt:lpstr>
      <vt:lpstr>Caractères des droits</vt:lpstr>
      <vt:lpstr>Leçon n°5 : La voie française vers le constitutionnalisme libéral : 1789-1792</vt:lpstr>
      <vt:lpstr>Ouverture des Etats généraux (1789)</vt:lpstr>
      <vt:lpstr>Plan de la salle des états généraux</vt:lpstr>
      <vt:lpstr>§ 2. La Révolution de 1789 </vt:lpstr>
      <vt:lpstr>L’invention de la représentation politique moderne </vt:lpstr>
      <vt:lpstr>2. Caractères de la représentation</vt:lpstr>
      <vt:lpstr>*</vt:lpstr>
      <vt:lpstr>Olympe de Gouges (1748-1793)</vt:lpstr>
      <vt:lpstr>§ 3. La Constitution du 3 septembre 1791</vt:lpstr>
      <vt:lpstr>B) Le cadre du système de gouvernement</vt:lpstr>
      <vt:lpstr>C) Une mise en œuvre accentuant les déséquilibres textuels </vt:lpstr>
      <vt:lpstr>De la République à l’Empire (1792-1814)</vt:lpstr>
      <vt:lpstr>Diapositive 58</vt:lpstr>
      <vt:lpstr>Leçon n°6 : Les systèmes de gouvernement parlementaire et présidentiel</vt:lpstr>
      <vt:lpstr>§ 1. Méthode pour analyser en juriste : Du droit de la constitution au système de gouvernement </vt:lpstr>
      <vt:lpstr>§ 2. Typologie des systèmes de gouvernement </vt:lpstr>
      <vt:lpstr>B. Le système de gouvernement « présidentiel » à l’américaine </vt:lpstr>
      <vt:lpstr>1. Le cadre formel </vt:lpstr>
      <vt:lpstr>2. Les mises en œuvres du cadre </vt:lpstr>
      <vt:lpstr>Bilan du SG des Etats-Unis</vt:lpstr>
      <vt:lpstr>C. Le système de gouvernement parlementaire et ses diverses configurations </vt:lpstr>
      <vt:lpstr>2) Schéma structurel des SPG </vt:lpstr>
      <vt:lpstr>3) Implications : une logique institutionnelle de solidarité juridique et politique, tendant vers l'unité complexe </vt:lpstr>
      <vt:lpstr>Conséquences : </vt:lpstr>
      <vt:lpstr>4) Les variantes formelles  (du cadre juridique) </vt:lpstr>
      <vt:lpstr>5) Les variantes concrètes : les configurations possibles </vt:lpstr>
      <vt:lpstr>Leçon n°7 : La voie française (II) : les chartes de 1814 et 1830</vt:lpstr>
      <vt:lpstr>   § 2. Analyse constitutionnelle   </vt:lpstr>
      <vt:lpstr> .</vt:lpstr>
      <vt:lpstr> C. Un tournant des conceptions constitutionnelles  </vt:lpstr>
      <vt:lpstr>.</vt:lpstr>
      <vt:lpstr> D. Enseignements sur la notion de constitution </vt:lpstr>
      <vt:lpstr>Diapositive 78</vt:lpstr>
      <vt:lpstr>Leçon n°8 : La voie française (III) : Les IIe et IIIe Républiques</vt:lpstr>
      <vt:lpstr>.</vt:lpstr>
      <vt:lpstr>II. La Constitution de 1848 </vt:lpstr>
      <vt:lpstr>§ 2. Organisation des pouvoirs : le droit de la constitution </vt:lpstr>
      <vt:lpstr>.</vt:lpstr>
      <vt:lpstr>.</vt:lpstr>
      <vt:lpstr>c) la place des ministres </vt:lpstr>
      <vt:lpstr>§ 3. Le développement incertain du système de gouvernement </vt:lpstr>
      <vt:lpstr>Alexis de Tocqueville                  Louis-Napoléon</vt:lpstr>
      <vt:lpstr>§ 4. Bilan de l'expérience </vt:lpstr>
      <vt:lpstr>III. La Constitution de 1875 </vt:lpstr>
      <vt:lpstr>Thiers            Mac-Mahon</vt:lpstr>
      <vt:lpstr>§ 2. Le droit de la constitution</vt:lpstr>
      <vt:lpstr>.</vt:lpstr>
      <vt:lpstr>§ 3. La concrétisation d'un système de gouvernement </vt:lpstr>
      <vt:lpstr>Broglie         Gambetta             Grévy</vt:lpstr>
      <vt:lpstr>§ 4. Enseignements de l'expérience de la IIIe République </vt:lpstr>
      <vt:lpstr>Leçon n°9 : Les facettes de la notion de constitution. L’ordre constitutionnel</vt:lpstr>
      <vt:lpstr>B. Constitution normative </vt:lpstr>
      <vt:lpstr>§ 2. Synthèse : la notion unifiante d'ordre constitutionnel </vt:lpstr>
      <vt:lpstr>§ 3. La constitution formelle et la hiérarchie des normes </vt:lpstr>
      <vt:lpstr>Procédés d’établissement des constitutions formelles </vt:lpstr>
      <vt:lpstr>C. La distinction entre pouvoir constituant originaire et dérivé (le pouvoir de révision) </vt:lpstr>
      <vt:lpstr>.</vt:lpstr>
      <vt:lpstr>§ 4. Les limites du formalisme constitutionnel   </vt:lpstr>
      <vt:lpstr>B) Droit et règles non écrites </vt:lpstr>
      <vt:lpstr>C) L'indispensable constitution idéelle </vt:lpstr>
      <vt:lpstr>L’ordre constitutionnel</vt:lpstr>
      <vt:lpstr>Leçon n°10 : La justice constitutionnelle</vt:lpstr>
      <vt:lpstr>Supreme Court of the U.S.A.</vt:lpstr>
      <vt:lpstr>La C.C.F. à Karlsruhe</vt:lpstr>
      <vt:lpstr>.</vt:lpstr>
      <vt:lpstr>I. Préhistoire : les organes régulateurs de type non juridictionnel</vt:lpstr>
      <vt:lpstr>II. Les juridictions constitutionnelles contemporaines</vt:lpstr>
      <vt:lpstr>§ 2. Principaux types de compétence</vt:lpstr>
      <vt:lpstr>.</vt:lpstr>
      <vt:lpstr>III. Difficultés et limites de la justice constitutionnelle</vt:lpstr>
      <vt:lpstr>Leçon n°11 : Un exemple de démocratie constitutionnelle : l’Allemagne</vt:lpstr>
      <vt:lpstr>Otto von Bismarck</vt:lpstr>
      <vt:lpstr>.</vt:lpstr>
      <vt:lpstr> II. Caractères généraux de l'ordre constitutionnel </vt:lpstr>
      <vt:lpstr>Konrad Adenauer, Chancelier 1949-1963</vt:lpstr>
      <vt:lpstr>.</vt:lpstr>
      <vt:lpstr>III. L'articulation des pouvoirs et le système de gouvernement </vt:lpstr>
      <vt:lpstr>2. La rationalisation partielle du gouvernement parlementaire moniste quasi-pur </vt:lpstr>
      <vt:lpstr>3. Le système de partis </vt:lpstr>
      <vt:lpstr>Le chancelier Friedrich Merz</vt:lpstr>
      <vt:lpstr>4. La dynamique de fonctionnement du parlementarisme </vt:lpstr>
      <vt:lpstr>IV. La puissante régulation juridictionnelle </vt:lpstr>
      <vt:lpstr>Leçon n°12 : Questions autour de la démocratie constitutionnelle</vt:lpstr>
      <vt:lpstr>II. Combinaison des votations populaires directes avec le gouvernement représentatif  </vt:lpstr>
      <vt:lpstr>III. Etat de droit contre Démocratie ?  Etat des juges ? </vt:lpstr>
      <vt:lpstr>Correction du galop d’essai (novembre 2023)</vt:lpstr>
      <vt:lpstr>Commentaire :  discours de Mounier, Assemblée nationale constituante, 4 septembre 1789 </vt:lpstr>
      <vt:lpstr>.</vt:lpstr>
      <vt:lpstr>.</vt:lpstr>
      <vt:lpstr>.</vt:lpstr>
      <vt:lpstr> Commentaire : Boris Mirkine-Guetzévitch, Le régime parlementaire…(1937)   </vt:lpstr>
      <vt:lpstr>.</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Droit constitutionnel 1 Cours du professeur Armel Le Divellec</dc:title>
  <dc:creator>Armel Le Divellec</dc:creator>
  <cp:lastModifiedBy>Armel Le Divellec</cp:lastModifiedBy>
  <cp:revision>174</cp:revision>
  <dcterms:created xsi:type="dcterms:W3CDTF">2026-09-29T09:31:08Z</dcterms:created>
  <dcterms:modified xsi:type="dcterms:W3CDTF">2026-09-29T09:31:55Z</dcterms:modified>
</cp:coreProperties>
</file>